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69" r:id="rId21"/>
    <p:sldId id="270" r:id="rId22"/>
    <p:sldId id="271" r:id="rId23"/>
    <p:sldId id="272" r:id="rId24"/>
    <p:sldId id="273" r:id="rId25"/>
    <p:sldId id="274" r:id="rId26"/>
    <p:sldId id="275" r:id="rId27"/>
    <p:sldId id="276" r:id="rId28"/>
    <p:sldId id="277" r:id="rId29"/>
    <p:sldId id="283"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p:restoredTop sz="75574"/>
  </p:normalViewPr>
  <p:slideViewPr>
    <p:cSldViewPr snapToGrid="0" snapToObjects="1">
      <p:cViewPr>
        <p:scale>
          <a:sx n="50" d="100"/>
          <a:sy n="50" d="100"/>
        </p:scale>
        <p:origin x="1494" y="15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t>8/1/2018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t>‹nº›</a:t>
            </a:fld>
            <a:endParaRPr lang="en-US"/>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sychologytoday.com/blog/traversing-the-inner-terrain/201609/when-is-it-emotional-ab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omenshealth.gov/relationships-and-safety/other-types/emotional-and-verbal-abu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egwwritings.org/en/book/128.877#89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egwwritings.org/en/book/128.48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49693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noProof="0" dirty="0">
                <a:solidFill>
                  <a:schemeClr val="tx1"/>
                </a:solidFill>
                <a:effectLst/>
                <a:latin typeface="+mn-lt"/>
                <a:ea typeface="+mn-ea"/>
                <a:cs typeface="+mn-cs"/>
              </a:rPr>
              <a:t>Sermão</a:t>
            </a:r>
          </a:p>
          <a:p>
            <a:r>
              <a:rPr lang="pt-PT" sz="1200" kern="1200" noProof="0" dirty="0">
                <a:solidFill>
                  <a:schemeClr val="tx1"/>
                </a:solidFill>
                <a:effectLst/>
                <a:latin typeface="+mn-lt"/>
                <a:ea typeface="+mn-ea"/>
                <a:cs typeface="+mn-cs"/>
              </a:rPr>
              <a:t> </a:t>
            </a:r>
          </a:p>
          <a:p>
            <a:r>
              <a:rPr lang="pt-PT" sz="1200" b="1" kern="1200" noProof="0" dirty="0">
                <a:solidFill>
                  <a:schemeClr val="tx1"/>
                </a:solidFill>
                <a:effectLst/>
                <a:latin typeface="+mn-lt"/>
                <a:ea typeface="+mn-ea"/>
                <a:cs typeface="+mn-cs"/>
              </a:rPr>
              <a:t>PALAVRAS QUE FEREM: O Trauma do Abuso Emocional</a:t>
            </a:r>
            <a:endParaRPr lang="pt-PT" sz="1200" kern="1200" noProof="0" dirty="0">
              <a:solidFill>
                <a:schemeClr val="tx1"/>
              </a:solidFill>
              <a:effectLst/>
              <a:latin typeface="+mn-lt"/>
              <a:ea typeface="+mn-ea"/>
              <a:cs typeface="+mn-cs"/>
            </a:endParaRPr>
          </a:p>
          <a:p>
            <a:r>
              <a:rPr lang="pt-PT" sz="1200" b="1" kern="1200" noProof="0" dirty="0">
                <a:solidFill>
                  <a:schemeClr val="tx1"/>
                </a:solidFill>
                <a:effectLst/>
                <a:latin typeface="+mn-lt"/>
                <a:ea typeface="+mn-ea"/>
                <a:cs typeface="+mn-cs"/>
              </a:rPr>
              <a:t>Por Dr. Katia G. </a:t>
            </a:r>
            <a:r>
              <a:rPr lang="pt-PT" sz="1200" b="1" kern="1200" noProof="0" dirty="0" err="1">
                <a:solidFill>
                  <a:schemeClr val="tx1"/>
                </a:solidFill>
                <a:effectLst/>
                <a:latin typeface="+mn-lt"/>
                <a:ea typeface="+mn-ea"/>
                <a:cs typeface="+mn-cs"/>
              </a:rPr>
              <a:t>Reinert</a:t>
            </a:r>
            <a:r>
              <a:rPr lang="pt-PT" sz="1200" b="1" kern="1200" noProof="0" dirty="0">
                <a:solidFill>
                  <a:schemeClr val="tx1"/>
                </a:solidFill>
                <a:effectLst/>
                <a:latin typeface="+mn-lt"/>
                <a:ea typeface="+mn-ea"/>
                <a:cs typeface="+mn-cs"/>
              </a:rPr>
              <a:t>, Diretora Associada, Departamento de Saúde na Conferência Geral</a:t>
            </a:r>
            <a:endParaRPr lang="pt-PT" sz="1200" kern="1200" noProof="0" dirty="0">
              <a:solidFill>
                <a:schemeClr val="tx1"/>
              </a:solidFill>
              <a:effectLst/>
              <a:latin typeface="+mn-lt"/>
              <a:ea typeface="+mn-ea"/>
              <a:cs typeface="+mn-cs"/>
            </a:endParaRPr>
          </a:p>
          <a:p>
            <a:r>
              <a:rPr lang="pt-PT" sz="1200" kern="1200" noProof="0" dirty="0">
                <a:solidFill>
                  <a:schemeClr val="tx1"/>
                </a:solidFill>
                <a:effectLst/>
                <a:latin typeface="+mn-lt"/>
                <a:ea typeface="+mn-ea"/>
                <a:cs typeface="+mn-cs"/>
              </a:rPr>
              <a:t> </a:t>
            </a:r>
          </a:p>
          <a:p>
            <a:r>
              <a:rPr lang="pt-PT" sz="1200" kern="1200" noProof="0" dirty="0">
                <a:solidFill>
                  <a:schemeClr val="tx1"/>
                </a:solidFill>
                <a:effectLst/>
                <a:latin typeface="+mn-lt"/>
                <a:ea typeface="+mn-ea"/>
                <a:cs typeface="+mn-cs"/>
              </a:rPr>
              <a:t> </a:t>
            </a:r>
          </a:p>
          <a:p>
            <a:r>
              <a:rPr lang="pt-PT" sz="1200" b="1" kern="1200" dirty="0">
                <a:solidFill>
                  <a:schemeClr val="tx1"/>
                </a:solidFill>
                <a:effectLst/>
                <a:latin typeface="+mn-lt"/>
                <a:ea typeface="+mn-ea"/>
                <a:cs typeface="+mn-cs"/>
              </a:rPr>
              <a:t>Leitura das Escrituras</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 </a:t>
            </a:r>
          </a:p>
          <a:p>
            <a:r>
              <a:rPr lang="pt-PT" sz="1200" kern="1200" dirty="0">
                <a:solidFill>
                  <a:schemeClr val="tx1"/>
                </a:solidFill>
                <a:effectLst/>
                <a:latin typeface="+mn-lt"/>
                <a:ea typeface="+mn-ea"/>
                <a:cs typeface="+mn-cs"/>
              </a:rPr>
              <a:t>A passagem das Escrituras para esta manhã está em Efésios 4:29. Convido-vos a abrirem as vossas Bíblias e a meditarem nestas palavras.</a:t>
            </a:r>
          </a:p>
        </p:txBody>
      </p:sp>
      <p:sp>
        <p:nvSpPr>
          <p:cNvPr id="4" name="Slide Number Placeholder 3"/>
          <p:cNvSpPr>
            <a:spLocks noGrp="1"/>
          </p:cNvSpPr>
          <p:nvPr>
            <p:ph type="sldNum" sz="quarter" idx="10"/>
          </p:nvPr>
        </p:nvSpPr>
        <p:spPr/>
        <p:txBody>
          <a:bodyPr/>
          <a:lstStyle/>
          <a:p>
            <a:fld id="{3D26DF28-F30B-FF47-8F8A-1A1B5A783041}" type="slidenum">
              <a:rPr lang="en-US" smtClean="0"/>
              <a:t>1</a:t>
            </a:fld>
            <a:endParaRPr lang="en-US"/>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pPr fontAlgn="base"/>
            <a:r>
              <a:rPr lang="pt-PT" sz="1200" b="1" kern="1200" noProof="0" dirty="0">
                <a:solidFill>
                  <a:schemeClr val="tx1"/>
                </a:solidFill>
                <a:effectLst/>
                <a:latin typeface="+mn-lt"/>
                <a:ea typeface="+mn-ea"/>
                <a:cs typeface="+mn-cs"/>
              </a:rPr>
              <a:t>Definir o Abuso Emocional</a:t>
            </a:r>
          </a:p>
          <a:p>
            <a:pPr fontAlgn="base"/>
            <a:endParaRPr lang="pt-PT" sz="1200" kern="1200" noProof="0" dirty="0">
              <a:solidFill>
                <a:schemeClr val="tx1"/>
              </a:solidFill>
              <a:effectLst/>
              <a:latin typeface="+mn-lt"/>
              <a:ea typeface="+mn-ea"/>
              <a:cs typeface="+mn-cs"/>
            </a:endParaRPr>
          </a:p>
          <a:p>
            <a:r>
              <a:rPr lang="pt-PT" sz="1200" kern="1200" noProof="0" dirty="0">
                <a:solidFill>
                  <a:schemeClr val="tx1"/>
                </a:solidFill>
                <a:effectLst/>
                <a:latin typeface="+mn-lt"/>
                <a:ea typeface="+mn-ea"/>
                <a:cs typeface="+mn-cs"/>
              </a:rPr>
              <a:t>O abuso emocional e verbal é qualquer tratamento que possa diminuir a identidade, dignidade e valor próprio de alguém. Por outras palavras, o abuso emocional é discurso e/ou comportamento controlador, degradante, de menosprezo, castigador ou manipulador. Inclui insultos e tentativas de assustar, isolar ou controlar o outro. Também é um sinal de que a seguir pode vir o abuso físico. </a:t>
            </a:r>
          </a:p>
          <a:p>
            <a:r>
              <a:rPr lang="pt-PT" sz="1200" kern="1200" noProof="0" dirty="0">
                <a:solidFill>
                  <a:schemeClr val="tx1"/>
                </a:solidFill>
                <a:effectLst/>
                <a:latin typeface="+mn-lt"/>
                <a:ea typeface="+mn-ea"/>
                <a:cs typeface="+mn-cs"/>
              </a:rPr>
              <a:t>Reter amor, comunicação, Apoio ou dinheiro são métodos indiretos de controlo e manutenção de poder. O comportamento passivo-agressivo está coberto de hostilidade. O agressor passivo-agressivo é "um lobo com pele de cordeiro." </a:t>
            </a:r>
          </a:p>
          <a:p>
            <a:r>
              <a:rPr lang="pt-PT" sz="1200" kern="1200" noProof="0" dirty="0">
                <a:solidFill>
                  <a:schemeClr val="tx1"/>
                </a:solidFill>
                <a:effectLst/>
                <a:latin typeface="+mn-lt"/>
                <a:ea typeface="+mn-ea"/>
                <a:cs typeface="+mn-cs"/>
              </a:rPr>
              <a:t>O comportamento abusivo dita onde vai, com quem fala, ou o que pensa. Uma coisa é dizer, “Se compares o conjunto de móveis para a sala de jantar, não conseguimos ir de férias,” outra é bloquear os cartões de crédito. Espiar, perseguir e invadir o espaço pessoal ou pertences é algo abusivo, porque ignora os limites pessoais.</a:t>
            </a:r>
          </a:p>
          <a:p>
            <a:r>
              <a:rPr lang="pt-PT" sz="1200" kern="1200" noProof="0" dirty="0">
                <a:solidFill>
                  <a:schemeClr val="tx1"/>
                </a:solidFill>
                <a:effectLst/>
                <a:latin typeface="+mn-lt"/>
                <a:ea typeface="+mn-ea"/>
                <a:cs typeface="+mn-cs"/>
              </a:rPr>
              <a:t>Ao contrário do abuso físico, o abuso emocional não tem sintomas visíveis e, muitas vezes, detetá-lo é um desafio. Podem pensar que não estão a ser abusadas se não estão a ser magoadas fisicamente. Mas o abuso emocional e verbal pode ter efeitos de curta e longa duração que são tão graves como os efeitos do abuso físico.</a:t>
            </a:r>
          </a:p>
          <a:p>
            <a:pPr fontAlgn="base"/>
            <a:endParaRPr lang="pt-PT" sz="1200" kern="1200" noProof="0" dirty="0">
              <a:solidFill>
                <a:schemeClr val="tx1"/>
              </a:solidFill>
              <a:effectLst/>
              <a:latin typeface="+mn-lt"/>
              <a:ea typeface="+mn-ea"/>
              <a:cs typeface="+mn-cs"/>
            </a:endParaRPr>
          </a:p>
          <a:p>
            <a:pPr fontAlgn="base"/>
            <a:r>
              <a:rPr lang="pt-PT" sz="1200" kern="1200" noProof="0" dirty="0">
                <a:solidFill>
                  <a:schemeClr val="tx1"/>
                </a:solidFill>
                <a:effectLst/>
                <a:latin typeface="+mn-lt"/>
                <a:ea typeface="+mn-ea"/>
                <a:cs typeface="+mn-cs"/>
              </a:rPr>
              <a:t>A Fraser Health </a:t>
            </a:r>
            <a:r>
              <a:rPr lang="pt-PT" sz="1200" kern="1200" noProof="0" dirty="0" err="1">
                <a:solidFill>
                  <a:schemeClr val="tx1"/>
                </a:solidFill>
                <a:effectLst/>
                <a:latin typeface="+mn-lt"/>
                <a:ea typeface="+mn-ea"/>
                <a:cs typeface="+mn-cs"/>
              </a:rPr>
              <a:t>Authority</a:t>
            </a:r>
            <a:r>
              <a:rPr lang="pt-PT" sz="1200" kern="1200" noProof="0" dirty="0">
                <a:solidFill>
                  <a:schemeClr val="tx1"/>
                </a:solidFill>
                <a:effectLst/>
                <a:latin typeface="+mn-lt"/>
                <a:ea typeface="+mn-ea"/>
                <a:cs typeface="+mn-cs"/>
              </a:rPr>
              <a:t> diz que o abuso emocional ocorre quando "A pessoa é verbalmente agredida, insultada, também na forma gritada, ameaçada ou humilhada por alguém próximo." No Canadá, a Vancouver </a:t>
            </a:r>
            <a:r>
              <a:rPr lang="pt-PT" sz="1200" kern="1200" noProof="0" dirty="0" err="1">
                <a:solidFill>
                  <a:schemeClr val="tx1"/>
                </a:solidFill>
                <a:effectLst/>
                <a:latin typeface="+mn-lt"/>
                <a:ea typeface="+mn-ea"/>
                <a:cs typeface="+mn-cs"/>
              </a:rPr>
              <a:t>Coastal</a:t>
            </a:r>
            <a:r>
              <a:rPr lang="pt-PT" sz="1200" kern="1200" noProof="0" dirty="0">
                <a:solidFill>
                  <a:schemeClr val="tx1"/>
                </a:solidFill>
                <a:effectLst/>
                <a:latin typeface="+mn-lt"/>
                <a:ea typeface="+mn-ea"/>
                <a:cs typeface="+mn-cs"/>
              </a:rPr>
              <a:t> Health </a:t>
            </a:r>
            <a:r>
              <a:rPr lang="pt-PT" sz="1200" kern="1200" noProof="0" dirty="0" err="1">
                <a:solidFill>
                  <a:schemeClr val="tx1"/>
                </a:solidFill>
                <a:effectLst/>
                <a:latin typeface="+mn-lt"/>
                <a:ea typeface="+mn-ea"/>
                <a:cs typeface="+mn-cs"/>
              </a:rPr>
              <a:t>Authority</a:t>
            </a:r>
            <a:r>
              <a:rPr lang="pt-PT" sz="1200" kern="1200" noProof="0" dirty="0">
                <a:solidFill>
                  <a:schemeClr val="tx1"/>
                </a:solidFill>
                <a:effectLst/>
                <a:latin typeface="+mn-lt"/>
                <a:ea typeface="+mn-ea"/>
                <a:cs typeface="+mn-cs"/>
              </a:rPr>
              <a:t> define assim o abuso emocional: "Qualquer tratamento que possa diminuir o sentido de identidade, dignidade e valor próprio."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10</a:t>
            </a:fld>
            <a:endParaRPr lang="en-US"/>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Uma pessoa abusada emocionalmente sente-se muitas vezes invisível e insignificante o que pode deixar uma cicatriz mais duradoura do que um ato físico. Um conselheiro familiar  explica-o desta forma. “O abuso físico diz, ‘Tu não vales a pena.’ O abuso emocional e a negligência dizem, ‘Tu nem sequer existes.’” </a:t>
            </a:r>
          </a:p>
          <a:p>
            <a:pPr fontAlgn="base"/>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Karin Gregory, a registered counsellor at Focus on the Family Canada.</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11</a:t>
            </a:fld>
            <a:endParaRPr lang="en-US"/>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dirty="0">
                <a:solidFill>
                  <a:schemeClr val="tx1"/>
                </a:solidFill>
                <a:effectLst/>
                <a:latin typeface="+mn-lt"/>
                <a:ea typeface="+mn-ea"/>
                <a:cs typeface="+mn-cs"/>
              </a:rPr>
              <a:t>Como reconhecer o Abuso Emocional</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Para reconhecer um relacionamento abusivo, é importante diferenciar entre abuso e um conflito normal. O conflito é comum num casamento ou noutros relacionamentos e não significa necessariamente abuso. As pessoas precisam de ter as suas opiniões e serem livres de as expressar. Mas a forma como expressamos as nossas opiniões é fulcral.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De acordo com um especialista, “Não é emocionalmente abusivo terminar com um parceiro. Não é emocionalmente abusivo discutir com o vosso parceiro. Não é emocionalmente abusivo quando alguém reage com mágoa a algo que tenham feito. As pessoas reagem com base nas suas perceções, por isso as suas reações não definem o vosso comportamento. Também não é abuso emocional dizer o que pensamos com uma honestidade brusca. Talvez não falemos com o tato necessário, mas não é abuso emocional. Mais uma vez, só porque alguém reage ao que foi dito com mágoa isso não significa que a Pessoa tenha sido emocionalmente abusada.”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No abuso emocional, existe um domínio intencional, uma dinâmica de poder que alguém escolhe, usando esse comportamento de forma a ter poder e manter a outra pessoa sob controlo.</a:t>
            </a:r>
          </a:p>
          <a:p>
            <a:pPr fontAlgn="base"/>
            <a:endParaRPr lang="pt-PT"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https://www.psychologytoday.com/blog/traversing-the-inner-terrain/201609/when-is-it-emotional-abuse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12</a:t>
            </a:fld>
            <a:endParaRPr lang="en-US"/>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Por vezes, também há sinais físicos. Os dentes podem estar cerrados devido a tensão; o coração pode acelerar. Isto é o corpo a dizer-lhe que algo está mal. Sempre que tentam ter uma conversa como as pessoas normais fazem para resolver um problema ou um conflito, parece que tudo se torna num ataque à vossa pessoa.</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Por fim, o vosso próprio comportamento também pode evidenciar o abuso emocional. Sentem que estão constantemente a desculpar-se pelo comportamento do vosso cônjuge? Sentem que têm de mudar coisas em vocês para se encaixarem nas exigências do vosso cônjuge? Desculpas que não foram pedidas e culpa própria são características comuns de um cônjuge que sofre abuso.</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A vítima pode pensar, “Preciso de mudar isto em mim porque nunca sou suficientemente boa, nunca estou à altura…o que posso fazer para resolver isto?"</a:t>
            </a:r>
          </a:p>
        </p:txBody>
      </p:sp>
      <p:sp>
        <p:nvSpPr>
          <p:cNvPr id="4" name="Slide Number Placeholder 3"/>
          <p:cNvSpPr>
            <a:spLocks noGrp="1"/>
          </p:cNvSpPr>
          <p:nvPr>
            <p:ph type="sldNum" sz="quarter" idx="10"/>
          </p:nvPr>
        </p:nvSpPr>
        <p:spPr/>
        <p:txBody>
          <a:bodyPr/>
          <a:lstStyle/>
          <a:p>
            <a:fld id="{3D26DF28-F30B-FF47-8F8A-1A1B5A783041}" type="slidenum">
              <a:rPr lang="en-US" smtClean="0"/>
              <a:t>13</a:t>
            </a:fld>
            <a:endParaRPr lang="en-US"/>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Se está a equacionar se a sua relação é emocionalmente abusiva, provavelmente é. Aqui está um autoteste para fazer agora. Pronta? Se o seu esposo ou alguém na sua vida: </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	Quer saber o que está a fazer o tempo todo e quer que esteja constantemente em contacto.</a:t>
            </a:r>
          </a:p>
          <a:p>
            <a:r>
              <a:rPr lang="pt-PT" sz="1200" kern="1200" dirty="0">
                <a:solidFill>
                  <a:schemeClr val="tx1"/>
                </a:solidFill>
                <a:effectLst/>
                <a:latin typeface="+mn-lt"/>
                <a:ea typeface="+mn-ea"/>
                <a:cs typeface="+mn-cs"/>
              </a:rPr>
              <a:t>•	Exige passwords para o seu telefone, email e redes sociais. </a:t>
            </a:r>
          </a:p>
          <a:p>
            <a:r>
              <a:rPr lang="pt-PT" sz="1200" kern="1200" dirty="0">
                <a:solidFill>
                  <a:schemeClr val="tx1"/>
                </a:solidFill>
                <a:effectLst/>
                <a:latin typeface="+mn-lt"/>
                <a:ea typeface="+mn-ea"/>
                <a:cs typeface="+mn-cs"/>
              </a:rPr>
              <a:t>•	Age com ciúme, acusando-a constantemente de o estar a enganar.</a:t>
            </a:r>
          </a:p>
          <a:p>
            <a:r>
              <a:rPr lang="pt-PT" sz="1200" kern="1200" dirty="0">
                <a:solidFill>
                  <a:schemeClr val="tx1"/>
                </a:solidFill>
                <a:effectLst/>
                <a:latin typeface="+mn-lt"/>
                <a:ea typeface="+mn-ea"/>
                <a:cs typeface="+mn-cs"/>
              </a:rPr>
              <a:t>•	Impede-a ou desencoraja visitas a amigos ou família.</a:t>
            </a:r>
          </a:p>
          <a:p>
            <a:r>
              <a:rPr lang="pt-PT" sz="1200" kern="1200" dirty="0">
                <a:solidFill>
                  <a:schemeClr val="tx1"/>
                </a:solidFill>
                <a:effectLst/>
                <a:latin typeface="+mn-lt"/>
                <a:ea typeface="+mn-ea"/>
                <a:cs typeface="+mn-cs"/>
              </a:rPr>
              <a:t>•	Tenta impedi-la de ir trabalhar ou de ir à escola.</a:t>
            </a:r>
          </a:p>
          <a:p>
            <a:r>
              <a:rPr lang="pt-PT" sz="1200" kern="1200" dirty="0">
                <a:solidFill>
                  <a:schemeClr val="tx1"/>
                </a:solidFill>
                <a:effectLst/>
                <a:latin typeface="+mn-lt"/>
                <a:ea typeface="+mn-ea"/>
                <a:cs typeface="+mn-cs"/>
              </a:rPr>
              <a:t>•	Zanga-se de uma forma que a assusta.</a:t>
            </a:r>
          </a:p>
          <a:p>
            <a:endParaRPr lang="pt-PT"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https://www.womenshealth.gov/relationships-and-safety/other-types/emotional-and-verbal-abuse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14</a:t>
            </a:fld>
            <a:endParaRPr lang="en-US"/>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Controla todas as suas finanças ou a forma como gasta o seu dinheiro.</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Impede-a de ir ao médico.</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Humilha-a em frente a outras pessoas.</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Insulta-a (chama-lhe nomes como “estúpida,” “nojenta,” “inútil,” “prostituta,” ou “gorda”).</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Ameaça magoá-la, ou a pessoas/animais de quem gosta.</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Ameaça chamar as autoridades para a denunciar por má conduta.</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Ameaça feri-la ou ferir-se quando se enerva consigo.</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Diz coisas como, “Se eu não te posso ter, ninguém pode.”</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Decide por si coisas que devia ser você a decidir (como o que vestir ou comer).</a:t>
            </a:r>
          </a:p>
        </p:txBody>
      </p:sp>
      <p:sp>
        <p:nvSpPr>
          <p:cNvPr id="4" name="Slide Number Placeholder 3"/>
          <p:cNvSpPr>
            <a:spLocks noGrp="1"/>
          </p:cNvSpPr>
          <p:nvPr>
            <p:ph type="sldNum" sz="quarter" idx="10"/>
          </p:nvPr>
        </p:nvSpPr>
        <p:spPr/>
        <p:txBody>
          <a:bodyPr/>
          <a:lstStyle/>
          <a:p>
            <a:fld id="{3D26DF28-F30B-FF47-8F8A-1A1B5A783041}" type="slidenum">
              <a:rPr lang="en-US" smtClean="0"/>
              <a:t>15</a:t>
            </a:fld>
            <a:endParaRPr lang="en-US"/>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pPr fontAlgn="base"/>
            <a:r>
              <a:rPr lang="pt-PT" sz="1100" b="1" kern="1200" dirty="0">
                <a:solidFill>
                  <a:schemeClr val="tx1"/>
                </a:solidFill>
                <a:effectLst/>
                <a:latin typeface="+mn-lt"/>
                <a:ea typeface="+mn-ea"/>
                <a:cs typeface="+mn-cs"/>
              </a:rPr>
              <a:t>Como reagir se estiver a ser psicologicamente abusada?</a:t>
            </a:r>
          </a:p>
          <a:p>
            <a:pPr fontAlgn="base"/>
            <a:endParaRPr lang="en-US" sz="1100" kern="1200" dirty="0">
              <a:solidFill>
                <a:schemeClr val="tx1"/>
              </a:solidFill>
              <a:effectLst/>
              <a:latin typeface="+mn-lt"/>
              <a:ea typeface="+mn-ea"/>
              <a:cs typeface="+mn-cs"/>
            </a:endParaRPr>
          </a:p>
          <a:p>
            <a:pPr fontAlgn="base"/>
            <a:r>
              <a:rPr lang="pt-PT" sz="1100" kern="1200" dirty="0">
                <a:solidFill>
                  <a:schemeClr val="tx1"/>
                </a:solidFill>
                <a:effectLst/>
                <a:latin typeface="+mn-lt"/>
                <a:ea typeface="+mn-ea"/>
                <a:cs typeface="+mn-cs"/>
              </a:rPr>
              <a:t>É importante confrontar o abusador bondosa, mas firmemente. Aqui estão cinco formas de reação sugeridas por conselheiros a um sobrevivente de abuso emocional:</a:t>
            </a:r>
          </a:p>
          <a:p>
            <a:pPr fontAlgn="base"/>
            <a:endParaRPr lang="en-US" sz="1100" dirty="0"/>
          </a:p>
          <a:p>
            <a:pPr lvl="0" fontAlgn="base"/>
            <a:r>
              <a:rPr lang="pt-PT" sz="1100" b="1" kern="1200" dirty="0">
                <a:solidFill>
                  <a:schemeClr val="tx1"/>
                </a:solidFill>
                <a:effectLst/>
                <a:latin typeface="+mn-lt"/>
                <a:ea typeface="+mn-ea"/>
                <a:cs typeface="+mn-cs"/>
              </a:rPr>
              <a:t>Estude as táticas emocionalmente abusivas e aprenda a ser assertiva</a:t>
            </a:r>
            <a:r>
              <a:rPr lang="en-US" sz="1100" b="1" kern="1200" dirty="0">
                <a:solidFill>
                  <a:schemeClr val="tx1"/>
                </a:solidFill>
                <a:effectLst/>
                <a:latin typeface="+mn-lt"/>
                <a:ea typeface="+mn-ea"/>
                <a:cs typeface="+mn-cs"/>
              </a:rPr>
              <a:t>.</a:t>
            </a:r>
            <a:r>
              <a:rPr lang="en-US" sz="1100" kern="1200" dirty="0">
                <a:solidFill>
                  <a:schemeClr val="tx1"/>
                </a:solidFill>
                <a:effectLst/>
                <a:latin typeface="+mn-lt"/>
                <a:ea typeface="+mn-ea"/>
                <a:cs typeface="+mn-cs"/>
              </a:rPr>
              <a:t> </a:t>
            </a:r>
          </a:p>
          <a:p>
            <a:pPr fontAlgn="base"/>
            <a:r>
              <a:rPr lang="pt-PT" sz="1100" kern="1200" dirty="0">
                <a:solidFill>
                  <a:schemeClr val="tx1"/>
                </a:solidFill>
                <a:effectLst/>
                <a:latin typeface="+mn-lt"/>
                <a:ea typeface="+mn-ea"/>
                <a:cs typeface="+mn-cs"/>
              </a:rPr>
              <a:t>Saiba com quem está a lidar. Os manipuladores sabem por onde ir. É importante compreender que a intenção do abusador é controlá-la e evitar uma conversação significativa. O abuso é usado como uma tática para manipular para manipular e ter poder sobre si. Se se focar no conteúdo, cai na armadilha de tentar responder racionalmente, negando acusações e dando explicações. Nesse momento o abusador venceu e desviou as responsabilidades pelo abuso verbal.</a:t>
            </a:r>
          </a:p>
          <a:p>
            <a:pPr fontAlgn="base"/>
            <a:r>
              <a:rPr lang="en-US" sz="1100" kern="1200" dirty="0">
                <a:solidFill>
                  <a:schemeClr val="tx1"/>
                </a:solidFill>
                <a:effectLst/>
                <a:latin typeface="+mn-lt"/>
                <a:ea typeface="+mn-ea"/>
                <a:cs typeface="+mn-cs"/>
              </a:rPr>
              <a:t> </a:t>
            </a:r>
          </a:p>
          <a:p>
            <a:pPr lvl="0" fontAlgn="base"/>
            <a:r>
              <a:rPr lang="pt-PT" sz="1100" b="1" kern="1200" noProof="0" dirty="0">
                <a:solidFill>
                  <a:schemeClr val="tx1"/>
                </a:solidFill>
                <a:effectLst/>
                <a:latin typeface="+mn-lt"/>
                <a:ea typeface="+mn-ea"/>
                <a:cs typeface="+mn-cs"/>
              </a:rPr>
              <a:t>Defina limites saudáveis.</a:t>
            </a:r>
            <a:r>
              <a:rPr lang="pt-PT" sz="1100" kern="1200" noProof="0" dirty="0">
                <a:solidFill>
                  <a:schemeClr val="tx1"/>
                </a:solidFill>
                <a:effectLst/>
                <a:latin typeface="+mn-lt"/>
                <a:ea typeface="+mn-ea"/>
                <a:cs typeface="+mn-cs"/>
              </a:rPr>
              <a:t> </a:t>
            </a:r>
          </a:p>
          <a:p>
            <a:pPr fontAlgn="base"/>
            <a:r>
              <a:rPr lang="pt-PT" sz="1100" kern="1200" noProof="0" dirty="0">
                <a:solidFill>
                  <a:schemeClr val="tx1"/>
                </a:solidFill>
                <a:effectLst/>
                <a:latin typeface="+mn-lt"/>
                <a:ea typeface="+mn-ea"/>
                <a:cs typeface="+mn-cs"/>
              </a:rPr>
              <a:t>Até Cristo sentiu necessidade de definir </a:t>
            </a:r>
            <a:r>
              <a:rPr lang="pt-PT" sz="1100" kern="1200" dirty="0">
                <a:solidFill>
                  <a:schemeClr val="tx1"/>
                </a:solidFill>
                <a:effectLst/>
                <a:latin typeface="+mn-lt"/>
                <a:ea typeface="+mn-ea"/>
                <a:cs typeface="+mn-cs"/>
              </a:rPr>
              <a:t>limites na Sua vida. Nós devíamos fazer o mesmo. Nós temos a nossa individualidade que nos foi dada por Deus, e com ela o direito de gerir as coisas que estão do lado de cá da fronteira. Por isso, não devemos ter medo de confrontar o abuso ou definir limites de quanto abuso vamos tolerar. Estabeleça limites na sua relação. Controle a situação e trace um limite para si em vez de para o seu esposo. Por exemplo, se o seu esposo se enfurece quando conduz, diga, "</a:t>
            </a:r>
            <a:r>
              <a:rPr lang="pt-PT" sz="1100" kern="1200" dirty="0" err="1">
                <a:solidFill>
                  <a:schemeClr val="tx1"/>
                </a:solidFill>
                <a:effectLst/>
                <a:latin typeface="+mn-lt"/>
                <a:ea typeface="+mn-ea"/>
                <a:cs typeface="+mn-cs"/>
              </a:rPr>
              <a:t>pára</a:t>
            </a:r>
            <a:r>
              <a:rPr lang="pt-PT" sz="1100" kern="1200" dirty="0">
                <a:solidFill>
                  <a:schemeClr val="tx1"/>
                </a:solidFill>
                <a:effectLst/>
                <a:latin typeface="+mn-lt"/>
                <a:ea typeface="+mn-ea"/>
                <a:cs typeface="+mn-cs"/>
              </a:rPr>
              <a:t> de conduzir assim, ou não viajo contigo," em vez de, "Podes abrandar quando estás a conduzir?"</a:t>
            </a:r>
          </a:p>
          <a:p>
            <a:pPr fontAlgn="base"/>
            <a:r>
              <a:rPr lang="pt-PT" sz="1100" kern="1200" dirty="0">
                <a:solidFill>
                  <a:schemeClr val="tx1"/>
                </a:solidFill>
                <a:effectLst/>
                <a:latin typeface="+mn-lt"/>
                <a:ea typeface="+mn-ea"/>
                <a:cs typeface="+mn-cs"/>
              </a:rPr>
              <a:t>Em alguns casos, o abuso verbal é melhor abordado com frases enérgicas como, “</a:t>
            </a:r>
            <a:r>
              <a:rPr lang="pt-PT" sz="1100" kern="1200" dirty="0" err="1">
                <a:solidFill>
                  <a:schemeClr val="tx1"/>
                </a:solidFill>
                <a:effectLst/>
                <a:latin typeface="+mn-lt"/>
                <a:ea typeface="+mn-ea"/>
                <a:cs typeface="+mn-cs"/>
              </a:rPr>
              <a:t>Pára</a:t>
            </a:r>
            <a:r>
              <a:rPr lang="pt-PT" sz="1100" kern="1200" dirty="0">
                <a:solidFill>
                  <a:schemeClr val="tx1"/>
                </a:solidFill>
                <a:effectLst/>
                <a:latin typeface="+mn-lt"/>
                <a:ea typeface="+mn-ea"/>
                <a:cs typeface="+mn-cs"/>
              </a:rPr>
              <a:t> com isso,” “Não fales comigo dessa forma,” “Isso é rebaixante,” “Não me chames nomes,” “Não me levantes a voz,” “Não me fales nesse tom,” “Não respondo a ordens,” etc. Desta forma, define limites para a forma como quer ser tratada e recupera o seu poder. O abusador pode reagir com, “Ou então?” Pode dizer, “Não continuo esta conversa.”</a:t>
            </a:r>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 </a:t>
            </a:r>
          </a:p>
          <a:p>
            <a:pPr lvl="0" fontAlgn="base"/>
            <a:r>
              <a:rPr lang="pt-PT" sz="1100" b="1" kern="1200" dirty="0">
                <a:solidFill>
                  <a:schemeClr val="tx1"/>
                </a:solidFill>
                <a:effectLst/>
                <a:latin typeface="+mn-lt"/>
                <a:ea typeface="+mn-ea"/>
                <a:cs typeface="+mn-cs"/>
              </a:rPr>
              <a:t>Construa o seu amor e respeito-próprio. </a:t>
            </a:r>
          </a:p>
          <a:p>
            <a:pPr lvl="0" fontAlgn="base"/>
            <a:r>
              <a:rPr lang="pt-PT" sz="1100" kern="1200" dirty="0">
                <a:solidFill>
                  <a:schemeClr val="tx1"/>
                </a:solidFill>
                <a:effectLst/>
                <a:latin typeface="+mn-lt"/>
                <a:ea typeface="+mn-ea"/>
                <a:cs typeface="+mn-cs"/>
              </a:rPr>
              <a:t>O abuso consegue lentamente fazer mossa na autoestima. Normalmente, quer o abusador quer a vítima num relacionamento viveram momentos de vergonha na infância e já têm uma autoestima debilitada. Lembrem-se, a culpa não é vossa. A Bíblia contém muitos lembretes maravilhosos de quão preciosos somos. “sempre te amei; por isso, continuo a mostrar-te o meu amor.” (Jeremias 31:3). </a:t>
            </a:r>
          </a:p>
          <a:p>
            <a:pPr lvl="0" fontAlgn="base"/>
            <a:r>
              <a:rPr lang="pt-PT" sz="1100" kern="1200" dirty="0">
                <a:solidFill>
                  <a:schemeClr val="tx1"/>
                </a:solidFill>
                <a:effectLst/>
                <a:latin typeface="+mn-lt"/>
                <a:ea typeface="+mn-ea"/>
                <a:cs typeface="+mn-cs"/>
              </a:rPr>
              <a:t>Cristo viria a esta terra para morrer só por ti. És a menina dos seus olhos. Não te cales. Fala com o teu cônjuge com respeito, mas sê honesta e vulnerável, em vez de guardares tudo para ti, até ficares amargurada e ressentida. Se o vosso cônjuge se recusar a mudar e a reconciliar-se depois de falar e se defender, diga-lhe que ele precisa de a respeitar, caso contrário terá de estabelecer uma distância entre vocês dois.</a:t>
            </a:r>
          </a:p>
        </p:txBody>
      </p:sp>
      <p:sp>
        <p:nvSpPr>
          <p:cNvPr id="4" name="Slide Number Placeholder 3"/>
          <p:cNvSpPr>
            <a:spLocks noGrp="1"/>
          </p:cNvSpPr>
          <p:nvPr>
            <p:ph type="sldNum" sz="quarter" idx="10"/>
          </p:nvPr>
        </p:nvSpPr>
        <p:spPr/>
        <p:txBody>
          <a:bodyPr/>
          <a:lstStyle/>
          <a:p>
            <a:fld id="{3D26DF28-F30B-FF47-8F8A-1A1B5A783041}" type="slidenum">
              <a:rPr lang="en-US" smtClean="0"/>
              <a:t>16</a:t>
            </a:fld>
            <a:endParaRPr lang="en-US"/>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pPr lvl="0" fontAlgn="base"/>
            <a:r>
              <a:rPr lang="pt-PT" sz="1100" b="1" kern="1200" dirty="0">
                <a:solidFill>
                  <a:schemeClr val="tx1"/>
                </a:solidFill>
                <a:effectLst/>
                <a:latin typeface="+mn-lt"/>
                <a:ea typeface="+mn-ea"/>
                <a:cs typeface="+mn-cs"/>
              </a:rPr>
              <a:t>Procure imediatamente a ajuda de um conselheiro profissional. </a:t>
            </a:r>
          </a:p>
          <a:p>
            <a:pPr lvl="0" fontAlgn="base"/>
            <a:r>
              <a:rPr lang="pt-PT" sz="1100" kern="1200" dirty="0">
                <a:solidFill>
                  <a:schemeClr val="tx1"/>
                </a:solidFill>
                <a:effectLst/>
                <a:latin typeface="+mn-lt"/>
                <a:ea typeface="+mn-ea"/>
                <a:cs typeface="+mn-cs"/>
              </a:rPr>
              <a:t>Se está em perigo iminente, ligue para a polícia ou para um número de ajuda. Se não está em perigo imediato, fale com um amigo de confiança ou um familiar, terapeuta ou faça voluntariado num abrigo para vítimas e abuso ou violência doméstica. Confrontar um abusador, especialmente numa relação de longa duração, pode ser um desafio. Muitas vezes é preciso o apoio e a validação de um grupo, terapeuta ou conselheiro para se ser capaz de fazer frente, consistentemente, ao abuso. Sem isso, pode duvidar da sua realidade, sentir-se culpada e temer a perda do relacionamento ou represálias. Assim que recuperar o seu poder e ganhar de volta a sua autoestima, não vai permitir que alguém abuse de si. Se o abuso parar, o relacionamento pode melhorar, mas para uma mudança, real, positive, ambos devem estar dispostos a arriscar. Considerem fazer terapia e aconselhamento individual e de casal. </a:t>
            </a:r>
          </a:p>
          <a:p>
            <a:pPr lvl="0" fontAlgn="base"/>
            <a:r>
              <a:rPr lang="pt-PT" sz="1100" kern="1200" dirty="0">
                <a:solidFill>
                  <a:schemeClr val="tx1"/>
                </a:solidFill>
                <a:effectLst/>
                <a:latin typeface="+mn-lt"/>
                <a:ea typeface="+mn-ea"/>
                <a:cs typeface="+mn-cs"/>
              </a:rPr>
              <a:t>Cuidado: De preferência, nesta fase, não é aconselhável o aconselhamento em casal. Pode ser inseguro para a vítima dizer ao conselheiro toda a verdade na presença do abusador. O abuso não é culpa da vítima, e é algo que o abusador deve resolver sozinho antes de embarcar na terapia de casal. Como é que um cônjuge pode discutir as coisas na terapia e depois suportar o caminho para casa repleto da mesma agressão emocional que a menospreza e culpa que os levou à terapia, mesmo que nunca lhe tenha desferido um único golpe no corpo? Não pode desenvolver-se com um casal, em segurança e com eficácia, qualquer tipo de trabalho enquanto o abuso ainda está a decorrer.</a:t>
            </a:r>
          </a:p>
          <a:p>
            <a:pPr lvl="0" fontAlgn="base"/>
            <a:r>
              <a:rPr lang="pt-PT" sz="1100" kern="1200" dirty="0">
                <a:solidFill>
                  <a:schemeClr val="tx1"/>
                </a:solidFill>
                <a:effectLst/>
                <a:latin typeface="+mn-lt"/>
                <a:ea typeface="+mn-ea"/>
                <a:cs typeface="+mn-cs"/>
              </a:rPr>
              <a:t>Se o perpetrador do abuso está disposto a reconhecer a sua necessidade, há esperança para a mudança. Se não, talvez tenha de perguntar-se, o que estou disposta a suportar, e o que já não estou disposta a aceitar? Se essa pessoa não vai fazer mudanças, você não pode fazê-las por ela, e não o pode obrigar. Ela tem de escolher por ela. Neste caso, os limites têm de ser reforçados. </a:t>
            </a:r>
          </a:p>
          <a:p>
            <a:pPr fontAlgn="base"/>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 </a:t>
            </a:r>
          </a:p>
          <a:p>
            <a:pPr lvl="0" fontAlgn="base"/>
            <a:r>
              <a:rPr lang="pt-PT" sz="1100" b="1" kern="1200" dirty="0">
                <a:solidFill>
                  <a:schemeClr val="tx1"/>
                </a:solidFill>
                <a:effectLst/>
                <a:latin typeface="+mn-lt"/>
                <a:ea typeface="+mn-ea"/>
                <a:cs typeface="+mn-cs"/>
              </a:rPr>
              <a:t>Procure conforto, cura e sabedoria de Deus. </a:t>
            </a:r>
          </a:p>
          <a:p>
            <a:pPr marL="0" lvl="0" algn="l" defTabSz="914400" rtl="0" eaLnBrk="1" fontAlgn="base" latinLnBrk="0" hangingPunct="1"/>
            <a:r>
              <a:rPr lang="pt-PT" sz="1100" kern="1200" dirty="0">
                <a:solidFill>
                  <a:schemeClr val="tx1"/>
                </a:solidFill>
                <a:effectLst/>
                <a:latin typeface="+mn-lt"/>
                <a:ea typeface="+mn-ea"/>
                <a:cs typeface="+mn-cs"/>
              </a:rPr>
              <a:t>O Espírito Santo é o nosso Consolador e irá guiar-nos em toda a sabedoria e verdade. Ele pode aquecer os nossos corações com o amor de Deus de uma forma curadora. Ele pode ensinar-nos que palavras proferir. Jesus sofreu todas as formas de abuso, incluindo abuso psicológico e emocional. A diferença é que Ele encarou todo o abuso e não se protegeu contra ele, como nós normalmente fazemos. A dor que Ele sentiu foi muito mais profunda do que a dor que nós sentimos hoje, porque muitas vezes tentamos proteger-nos da dor, e Ele não fez isso. </a:t>
            </a:r>
          </a:p>
          <a:p>
            <a:pPr marL="0" lvl="0" algn="l" defTabSz="914400" rtl="0" eaLnBrk="1" fontAlgn="base" latinLnBrk="0" hangingPunct="1"/>
            <a:endParaRPr lang="pt-PT" sz="1100" kern="1200" dirty="0">
              <a:solidFill>
                <a:schemeClr val="tx1"/>
              </a:solidFill>
              <a:effectLst/>
              <a:latin typeface="+mn-lt"/>
              <a:ea typeface="+mn-ea"/>
              <a:cs typeface="+mn-cs"/>
            </a:endParaRPr>
          </a:p>
          <a:p>
            <a:pPr marL="0" lvl="0" algn="l" defTabSz="914400" rtl="0" eaLnBrk="1" fontAlgn="base" latinLnBrk="0" hangingPunct="1"/>
            <a:r>
              <a:rPr lang="pt-PT" sz="1100" kern="1200" dirty="0">
                <a:solidFill>
                  <a:schemeClr val="tx1"/>
                </a:solidFill>
                <a:effectLst/>
                <a:latin typeface="+mn-lt"/>
                <a:ea typeface="+mn-ea"/>
                <a:cs typeface="+mn-cs"/>
              </a:rPr>
              <a:t>Ellen G. </a:t>
            </a:r>
            <a:r>
              <a:rPr lang="pt-PT" sz="1100" kern="1200" dirty="0" err="1">
                <a:solidFill>
                  <a:schemeClr val="tx1"/>
                </a:solidFill>
                <a:effectLst/>
                <a:latin typeface="+mn-lt"/>
                <a:ea typeface="+mn-ea"/>
                <a:cs typeface="+mn-cs"/>
              </a:rPr>
              <a:t>White</a:t>
            </a:r>
            <a:r>
              <a:rPr lang="pt-PT" sz="1100" kern="1200" dirty="0">
                <a:solidFill>
                  <a:schemeClr val="tx1"/>
                </a:solidFill>
                <a:effectLst/>
                <a:latin typeface="+mn-lt"/>
                <a:ea typeface="+mn-ea"/>
                <a:cs typeface="+mn-cs"/>
              </a:rPr>
              <a:t> escreve no Desejado das Nações:</a:t>
            </a:r>
          </a:p>
          <a:p>
            <a:pPr marL="0" lvl="0" algn="l" defTabSz="914400" rtl="0" eaLnBrk="1" fontAlgn="base" latinLnBrk="0" hangingPunct="1"/>
            <a:r>
              <a:rPr lang="pt-PT" sz="1100" kern="1200" dirty="0">
                <a:solidFill>
                  <a:schemeClr val="tx1"/>
                </a:solidFill>
                <a:effectLst/>
                <a:latin typeface="+mn-lt"/>
                <a:ea typeface="+mn-ea"/>
                <a:cs typeface="+mn-cs"/>
              </a:rPr>
              <a:t>Ele diz, “Conheço as vossas lágrimas; também Eu chorei. Aqueles pesares demasiado profundos para serem desafogados em algum ouvido humano, Eu os conheço. Não penseis que estais perdidos e abandonados. Ainda que vossa dor não encontre eco em nenhum coração na Terra, olhai para Mim e vivei.”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17</a:t>
            </a:fld>
            <a:endParaRPr lang="en-US"/>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Ellen G. </a:t>
            </a:r>
            <a:r>
              <a:rPr lang="pt-PT" sz="1200" kern="1200" dirty="0" err="1">
                <a:solidFill>
                  <a:schemeClr val="tx1"/>
                </a:solidFill>
                <a:effectLst/>
                <a:latin typeface="+mn-lt"/>
                <a:ea typeface="+mn-ea"/>
                <a:cs typeface="+mn-cs"/>
              </a:rPr>
              <a:t>White</a:t>
            </a:r>
            <a:r>
              <a:rPr lang="pt-PT" sz="1200" kern="1200" dirty="0">
                <a:solidFill>
                  <a:schemeClr val="tx1"/>
                </a:solidFill>
                <a:effectLst/>
                <a:latin typeface="+mn-lt"/>
                <a:ea typeface="+mn-ea"/>
                <a:cs typeface="+mn-cs"/>
              </a:rPr>
              <a:t> escreve no Desejado das Nações:</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Ele diz, “Conheço as vossas lágrimas; também Eu chorei. Aqueles pesares demasiado profundos para serem desafogados em algum ouvido humano, Eu os conheço. </a:t>
            </a:r>
          </a:p>
          <a:p>
            <a:pPr fontAlgn="base"/>
            <a:r>
              <a:rPr lang="pt-PT" sz="1200" kern="1200" dirty="0">
                <a:solidFill>
                  <a:schemeClr val="tx1"/>
                </a:solidFill>
                <a:effectLst/>
                <a:latin typeface="+mn-lt"/>
                <a:ea typeface="+mn-ea"/>
                <a:cs typeface="+mn-cs"/>
              </a:rPr>
              <a:t>Não penseis que estais perdidos e abandonados. Ainda que vossa dor não encontre eco em nenhum coração na Terra, olhai para Mim e vivei.” </a:t>
            </a:r>
          </a:p>
        </p:txBody>
      </p:sp>
      <p:sp>
        <p:nvSpPr>
          <p:cNvPr id="4" name="Slide Number Placeholder 3"/>
          <p:cNvSpPr>
            <a:spLocks noGrp="1"/>
          </p:cNvSpPr>
          <p:nvPr>
            <p:ph type="sldNum" sz="quarter" idx="10"/>
          </p:nvPr>
        </p:nvSpPr>
        <p:spPr/>
        <p:txBody>
          <a:bodyPr/>
          <a:lstStyle/>
          <a:p>
            <a:fld id="{3D26DF28-F30B-FF47-8F8A-1A1B5A783041}" type="slidenum">
              <a:rPr lang="en-US" smtClean="0"/>
              <a:t>18</a:t>
            </a:fld>
            <a:endParaRPr lang="en-US"/>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dirty="0">
                <a:solidFill>
                  <a:schemeClr val="tx1"/>
                </a:solidFill>
                <a:effectLst/>
                <a:latin typeface="+mn-lt"/>
                <a:ea typeface="+mn-ea"/>
                <a:cs typeface="+mn-cs"/>
              </a:rPr>
              <a:t>PALAVRAS QUE TRAZEM PAZ ou PALAVRAS QUE INFLIGEM FERIDAS</a:t>
            </a:r>
          </a:p>
          <a:p>
            <a:pPr fontAlgn="base"/>
            <a:r>
              <a:rPr lang="en-US" sz="1200" kern="1200" dirty="0">
                <a:solidFill>
                  <a:schemeClr val="tx1"/>
                </a:solidFill>
                <a:effectLst/>
                <a:latin typeface="+mn-lt"/>
                <a:ea typeface="+mn-ea"/>
                <a:cs typeface="+mn-cs"/>
              </a:rPr>
              <a:t> </a:t>
            </a:r>
          </a:p>
          <a:p>
            <a:pPr fontAlgn="base"/>
            <a:r>
              <a:rPr lang="pt-PT" sz="1200" kern="1200" dirty="0">
                <a:solidFill>
                  <a:schemeClr val="tx1"/>
                </a:solidFill>
                <a:effectLst/>
                <a:latin typeface="+mn-lt"/>
                <a:ea typeface="+mn-ea"/>
                <a:cs typeface="+mn-cs"/>
              </a:rPr>
              <a:t>A Bíblia aconselha-nos acerca do poder das nossas palavras. Estas podem edificar, trazer paz e cura ou podem infligir feridas que podem fazer com que alguém carregue profundas cicatrizes uma vida inteira. </a:t>
            </a:r>
          </a:p>
        </p:txBody>
      </p:sp>
      <p:sp>
        <p:nvSpPr>
          <p:cNvPr id="4" name="Slide Number Placeholder 3"/>
          <p:cNvSpPr>
            <a:spLocks noGrp="1"/>
          </p:cNvSpPr>
          <p:nvPr>
            <p:ph type="sldNum" sz="quarter" idx="10"/>
          </p:nvPr>
        </p:nvSpPr>
        <p:spPr/>
        <p:txBody>
          <a:bodyPr/>
          <a:lstStyle/>
          <a:p>
            <a:fld id="{3D26DF28-F30B-FF47-8F8A-1A1B5A783041}" type="slidenum">
              <a:rPr lang="en-US" smtClean="0"/>
              <a:t>19</a:t>
            </a:fld>
            <a:endParaRPr lang="en-US"/>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i="1" kern="1200" dirty="0">
                <a:solidFill>
                  <a:schemeClr val="tx1"/>
                </a:solidFill>
                <a:effectLst/>
                <a:latin typeface="+mn-lt"/>
                <a:ea typeface="+mn-ea"/>
                <a:cs typeface="+mn-cs"/>
              </a:rPr>
              <a:t>Que nenhuma palavra imprópria saia da vossa boca. Pelo contrário, que as vossas </a:t>
            </a:r>
          </a:p>
          <a:p>
            <a:r>
              <a:rPr lang="pt-PT" sz="1200" i="1" kern="1200" dirty="0">
                <a:solidFill>
                  <a:schemeClr val="tx1"/>
                </a:solidFill>
                <a:effectLst/>
                <a:latin typeface="+mn-lt"/>
                <a:ea typeface="+mn-ea"/>
                <a:cs typeface="+mn-cs"/>
              </a:rPr>
              <a:t>palavras sejam úteis e edificantes, para fazerem bem àqueles que vos ouvem.</a:t>
            </a:r>
          </a:p>
          <a:p>
            <a:r>
              <a:rPr lang="pt-PT" sz="1200" i="1" kern="1200" noProof="0" dirty="0">
                <a:solidFill>
                  <a:schemeClr val="tx1"/>
                </a:solidFill>
                <a:effectLst/>
                <a:latin typeface="+mn-lt"/>
                <a:ea typeface="+mn-ea"/>
                <a:cs typeface="+mn-cs"/>
              </a:rPr>
              <a:t>Efésios 4:29</a:t>
            </a:r>
            <a:endParaRPr lang="pt-PT" sz="1200" kern="1200" noProof="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INTRODUÇÃO</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pt-PT" sz="1200" kern="1200" dirty="0">
                <a:solidFill>
                  <a:schemeClr val="tx1"/>
                </a:solidFill>
                <a:effectLst/>
                <a:latin typeface="+mn-lt"/>
                <a:ea typeface="+mn-ea"/>
                <a:cs typeface="+mn-cs"/>
              </a:rPr>
              <a:t>Neste Sábado de Ênfase do </a:t>
            </a:r>
            <a:r>
              <a:rPr lang="pt-PT" sz="1200" b="1" kern="1200" dirty="0" err="1">
                <a:solidFill>
                  <a:schemeClr val="tx1"/>
                </a:solidFill>
                <a:effectLst/>
                <a:latin typeface="+mn-lt"/>
                <a:ea typeface="+mn-ea"/>
                <a:cs typeface="+mn-cs"/>
              </a:rPr>
              <a:t>enditnow</a:t>
            </a:r>
            <a:r>
              <a:rPr lang="pt-PT" sz="1200" kern="1200" dirty="0">
                <a:solidFill>
                  <a:schemeClr val="tx1"/>
                </a:solidFill>
                <a:effectLst/>
                <a:latin typeface="+mn-lt"/>
                <a:ea typeface="+mn-ea"/>
                <a:cs typeface="+mn-cs"/>
              </a:rPr>
              <a:t>, a Igreja Adventista do Sétimo Dia junta-se globalmente para sensibilizar acerca do abuso e violência em todas as suas formas. Fazemos ouvir as nossas vozes trazendo à luz formas de abuso que desumanizam as mulheres, homens, rapazes, raparigas e idosos vulneráveis. Porque é que este Sábado </a:t>
            </a:r>
            <a:r>
              <a:rPr lang="pt-PT" sz="1200" b="1" kern="1200" dirty="0" err="1">
                <a:solidFill>
                  <a:schemeClr val="tx1"/>
                </a:solidFill>
                <a:effectLst/>
                <a:latin typeface="+mn-lt"/>
                <a:ea typeface="+mn-ea"/>
                <a:cs typeface="+mn-cs"/>
              </a:rPr>
              <a:t>enditnow</a:t>
            </a:r>
            <a:r>
              <a:rPr lang="pt-PT" sz="1200" kern="1200" dirty="0">
                <a:solidFill>
                  <a:schemeClr val="tx1"/>
                </a:solidFill>
                <a:effectLst/>
                <a:latin typeface="+mn-lt"/>
                <a:ea typeface="+mn-ea"/>
                <a:cs typeface="+mn-cs"/>
              </a:rPr>
              <a:t> é um esforço tão importante?</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a:t>
            </a:fld>
            <a:endParaRPr lang="en-US"/>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pPr fontAlgn="base"/>
            <a:r>
              <a:rPr lang="pt-PT" sz="1100" b="1" kern="1200" noProof="0" dirty="0">
                <a:solidFill>
                  <a:schemeClr val="tx1"/>
                </a:solidFill>
                <a:effectLst/>
                <a:latin typeface="+mn-lt"/>
                <a:ea typeface="+mn-ea"/>
                <a:cs typeface="+mn-cs"/>
              </a:rPr>
              <a:t>O poder das palavras</a:t>
            </a:r>
            <a:endParaRPr lang="pt-PT" sz="1100" kern="1200" noProof="0" dirty="0">
              <a:solidFill>
                <a:schemeClr val="tx1"/>
              </a:solidFill>
              <a:effectLst/>
              <a:latin typeface="+mn-lt"/>
              <a:ea typeface="+mn-ea"/>
              <a:cs typeface="+mn-cs"/>
            </a:endParaRPr>
          </a:p>
          <a:p>
            <a:pPr fontAlgn="base"/>
            <a:r>
              <a:rPr lang="pt-PT" sz="1100" kern="1200" noProof="0" dirty="0">
                <a:solidFill>
                  <a:schemeClr val="tx1"/>
                </a:solidFill>
                <a:effectLst/>
                <a:latin typeface="+mn-lt"/>
                <a:ea typeface="+mn-ea"/>
                <a:cs typeface="+mn-cs"/>
              </a:rPr>
              <a:t>As nossas palavras deviam ser uma dádiva para os outros, deviam trazer paz, distribuir graça, e fortalece-los. Deviam ser proferidas com respeito, num tom inteiro, edificando as pessoas, especialmente as que amamos. </a:t>
            </a:r>
          </a:p>
          <a:p>
            <a:pPr fontAlgn="base"/>
            <a:r>
              <a:rPr lang="pt-PT" sz="1100" kern="1200" noProof="0" dirty="0">
                <a:solidFill>
                  <a:schemeClr val="tx1"/>
                </a:solidFill>
                <a:effectLst/>
                <a:latin typeface="+mn-lt"/>
                <a:ea typeface="+mn-ea"/>
                <a:cs typeface="+mn-cs"/>
              </a:rPr>
              <a:t>A história de Nabal e da sua esposa Abigail oferece um contraste incisivo entre palavras que edificam e curam e palavras que desrespeitam e magoam os outros. </a:t>
            </a:r>
          </a:p>
          <a:p>
            <a:pPr fontAlgn="base"/>
            <a:endParaRPr lang="pt-PT" sz="1100" kern="1200" noProof="0" dirty="0">
              <a:solidFill>
                <a:schemeClr val="tx1"/>
              </a:solidFill>
              <a:effectLst/>
              <a:latin typeface="+mn-lt"/>
              <a:ea typeface="+mn-ea"/>
              <a:cs typeface="+mn-cs"/>
            </a:endParaRPr>
          </a:p>
          <a:p>
            <a:pPr fontAlgn="base"/>
            <a:r>
              <a:rPr lang="pt-PT" sz="1100" kern="1200" noProof="0" dirty="0">
                <a:solidFill>
                  <a:schemeClr val="tx1"/>
                </a:solidFill>
                <a:effectLst/>
                <a:latin typeface="+mn-lt"/>
                <a:ea typeface="+mn-ea"/>
                <a:cs typeface="+mn-cs"/>
              </a:rPr>
              <a:t>1 Samuel 25:2-38: 2Havia em </a:t>
            </a:r>
            <a:r>
              <a:rPr lang="pt-PT" sz="1100" kern="1200" noProof="0" dirty="0" err="1">
                <a:solidFill>
                  <a:schemeClr val="tx1"/>
                </a:solidFill>
                <a:effectLst/>
                <a:latin typeface="+mn-lt"/>
                <a:ea typeface="+mn-ea"/>
                <a:cs typeface="+mn-cs"/>
              </a:rPr>
              <a:t>Maon</a:t>
            </a:r>
            <a:r>
              <a:rPr lang="pt-PT" sz="1100" kern="1200" noProof="0" dirty="0">
                <a:solidFill>
                  <a:schemeClr val="tx1"/>
                </a:solidFill>
                <a:effectLst/>
                <a:latin typeface="+mn-lt"/>
                <a:ea typeface="+mn-ea"/>
                <a:cs typeface="+mn-cs"/>
              </a:rPr>
              <a:t> um homem muito rico. Possuía três mil ovelhas e mil cabras e tinha as suas propriedades no Carmelo, onde se encontrava para a tosquia das suas ovelhas. 3Era descendente de Caleb e chamava-se Nabal. Enquanto ele era um homem muito rude e mau, a sua esposa, Abigail, pelo contrário, era inteligente e bonita.  (1 Samuel 25:2, 3). </a:t>
            </a:r>
          </a:p>
          <a:p>
            <a:pPr fontAlgn="base"/>
            <a:r>
              <a:rPr lang="pt-PT" sz="1100" kern="1200" noProof="0" dirty="0">
                <a:solidFill>
                  <a:schemeClr val="tx1"/>
                </a:solidFill>
                <a:effectLst/>
                <a:latin typeface="+mn-lt"/>
                <a:ea typeface="+mn-ea"/>
                <a:cs typeface="+mn-cs"/>
              </a:rPr>
              <a:t>[leiam toda a passagem bíblica e recontem as palavras de Nabal a David assim como a resposta de Abigail a David.]</a:t>
            </a:r>
          </a:p>
          <a:p>
            <a:pPr fontAlgn="base"/>
            <a:r>
              <a:rPr lang="pt-PT" sz="1100" kern="1200" noProof="0" dirty="0">
                <a:solidFill>
                  <a:schemeClr val="tx1"/>
                </a:solidFill>
                <a:effectLst/>
                <a:latin typeface="+mn-lt"/>
                <a:ea typeface="+mn-ea"/>
                <a:cs typeface="+mn-cs"/>
              </a:rPr>
              <a:t>A Bíblia descreve Nabal como tolo, ríspido e mau nos seus modos. Como acontece com tantos que abusam das palavras e depois se arrependem, Nabal está intoxicado com álcool. </a:t>
            </a:r>
          </a:p>
          <a:p>
            <a:pPr fontAlgn="base"/>
            <a:r>
              <a:rPr lang="pt-PT" sz="1100" kern="1200" noProof="0" dirty="0">
                <a:solidFill>
                  <a:schemeClr val="tx1"/>
                </a:solidFill>
                <a:effectLst/>
                <a:latin typeface="+mn-lt"/>
                <a:ea typeface="+mn-ea"/>
                <a:cs typeface="+mn-cs"/>
              </a:rPr>
              <a:t>David e os seus homens ajudaram os trabalhadores de Nabal, protegendo as suas ovelhas de noite. David sente que mereceram o direito de serem incluídos na festa da tosquia com os outros pastores. Em resposta ao educado pedido de Davis, Nabal (cujo nome significa “tolo”) usou de palavras desrespeitosas para com David. “Mas quem é David, filho de Jessé? Há hoje em dia muitos escravos que fogem do seu dono.” (v. 10). Este é um insulto com o objetivo de fazer alguém sentir-se invisível. Para além disso, Nabal afirma que David é insignificante quando insinua desdenhosamente que o futuro rei é um escravo em fuga.</a:t>
            </a:r>
          </a:p>
          <a:p>
            <a:pPr fontAlgn="base"/>
            <a:r>
              <a:rPr lang="pt-PT" sz="1100" kern="1200" noProof="0" dirty="0">
                <a:solidFill>
                  <a:schemeClr val="tx1"/>
                </a:solidFill>
                <a:effectLst/>
                <a:latin typeface="+mn-lt"/>
                <a:ea typeface="+mn-ea"/>
                <a:cs typeface="+mn-cs"/>
              </a:rPr>
              <a:t>Quando descobrem que o furioso David e os seus 400 homens estão a marchar para ir ter com Nabal, um servo traz as notícias assustadoras a Abigail. Ele relata que Nabal insultou David. Aparentemente, Nabal é verbalmente abusivo para com os seus próprios servos porque o servo chama-lhe canalha e menciona que ninguém consegue falar com ele. Não parece ser raro estes servos interagirem com esta mulher compreensiva—a bondosa e sábia Abigail. O servo concede-lhe o respeito do verdadeiro poder e autoridade do seu lar e negócio e suplica-lhe que faça alguma coisa.</a:t>
            </a:r>
          </a:p>
          <a:p>
            <a:pPr fontAlgn="base"/>
            <a:r>
              <a:rPr lang="pt-PT" sz="1100" kern="1200" noProof="0" dirty="0">
                <a:solidFill>
                  <a:schemeClr val="tx1"/>
                </a:solidFill>
                <a:effectLst/>
                <a:latin typeface="+mn-lt"/>
                <a:ea typeface="+mn-ea"/>
                <a:cs typeface="+mn-cs"/>
              </a:rPr>
              <a:t>Abigail imediatamente decide o seu curso de ação sem consultar o seu marido. Talvez deseje evitar uma guerra verbal. É altamente provável que Nabal seja abusivo emocionalmente não só com os servos, mas também com a esposa e outros no seu lar; eles parecem ser adeptos de evitar o risco do abuso tomando decisões e implementando ações que não o envolvam. Mais tarde, Abigail assume as culpas e desculpa-se profusamente a David pela insensatez do marido, indicando talvez que ela o faz normalmente para amaciar os sentimentos agitados que se seguem às suas explosões grosseiras.</a:t>
            </a:r>
          </a:p>
        </p:txBody>
      </p:sp>
      <p:sp>
        <p:nvSpPr>
          <p:cNvPr id="4" name="Slide Number Placeholder 3"/>
          <p:cNvSpPr>
            <a:spLocks noGrp="1"/>
          </p:cNvSpPr>
          <p:nvPr>
            <p:ph type="sldNum" sz="quarter" idx="10"/>
          </p:nvPr>
        </p:nvSpPr>
        <p:spPr/>
        <p:txBody>
          <a:bodyPr/>
          <a:lstStyle/>
          <a:p>
            <a:fld id="{3D26DF28-F30B-FF47-8F8A-1A1B5A783041}" type="slidenum">
              <a:rPr lang="en-US" smtClean="0"/>
              <a:t>20</a:t>
            </a:fld>
            <a:endParaRPr lang="en-US"/>
          </a:p>
        </p:txBody>
      </p:sp>
    </p:spTree>
    <p:extLst>
      <p:ext uri="{BB962C8B-B14F-4D97-AF65-F5344CB8AC3E}">
        <p14:creationId xmlns:p14="http://schemas.microsoft.com/office/powerpoint/2010/main" val="4136314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 </a:t>
            </a:r>
            <a:r>
              <a:rPr lang="en-US" sz="1200" b="1" kern="1200" dirty="0" err="1">
                <a:solidFill>
                  <a:schemeClr val="tx1"/>
                </a:solidFill>
                <a:effectLst/>
                <a:latin typeface="+mn-lt"/>
                <a:ea typeface="+mn-ea"/>
                <a:cs typeface="+mn-cs"/>
              </a:rPr>
              <a:t>Poder</a:t>
            </a:r>
            <a:r>
              <a:rPr lang="en-US" sz="1200" b="1" kern="1200" dirty="0">
                <a:solidFill>
                  <a:schemeClr val="tx1"/>
                </a:solidFill>
                <a:effectLst/>
                <a:latin typeface="+mn-lt"/>
                <a:ea typeface="+mn-ea"/>
                <a:cs typeface="+mn-cs"/>
              </a:rPr>
              <a:t> das </a:t>
            </a:r>
            <a:r>
              <a:rPr lang="en-US" sz="1200" b="1" kern="1200" dirty="0" err="1">
                <a:solidFill>
                  <a:schemeClr val="tx1"/>
                </a:solidFill>
                <a:effectLst/>
                <a:latin typeface="+mn-lt"/>
                <a:ea typeface="+mn-ea"/>
                <a:cs typeface="+mn-cs"/>
              </a:rPr>
              <a:t>Palavras</a:t>
            </a:r>
            <a:r>
              <a:rPr lang="en-US" sz="1200" b="1" kern="1200" dirty="0">
                <a:solidFill>
                  <a:schemeClr val="tx1"/>
                </a:solidFill>
                <a:effectLst/>
                <a:latin typeface="+mn-lt"/>
                <a:ea typeface="+mn-ea"/>
                <a:cs typeface="+mn-cs"/>
              </a:rPr>
              <a:t> de Abigail</a:t>
            </a:r>
          </a:p>
          <a:p>
            <a:endParaRPr lang="en-US"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Cheia do Espírito de Deus, Abigail vai ao encontro de David com palavras de bondade e oferta de alimentos. O seu presente mais valioso não é a comida, mas as usas sábias palavras de aconselhamento. As suas palavras trazem paz, distribuem graça, encorajamento, edificam o ouvinte e dão resposta às necessidades. O próprio David reconhece isto (v. 33). A pena inspirada confirma-o.</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Ellen G. </a:t>
            </a:r>
            <a:r>
              <a:rPr lang="pt-PT" sz="1200" kern="1200" dirty="0" err="1">
                <a:solidFill>
                  <a:schemeClr val="tx1"/>
                </a:solidFill>
                <a:effectLst/>
                <a:latin typeface="+mn-lt"/>
                <a:ea typeface="+mn-ea"/>
                <a:cs typeface="+mn-cs"/>
              </a:rPr>
              <a:t>White</a:t>
            </a:r>
            <a:r>
              <a:rPr lang="pt-PT" sz="1200" kern="1200" dirty="0">
                <a:solidFill>
                  <a:schemeClr val="tx1"/>
                </a:solidFill>
                <a:effectLst/>
                <a:latin typeface="+mn-lt"/>
                <a:ea typeface="+mn-ea"/>
                <a:cs typeface="+mn-cs"/>
              </a:rPr>
              <a:t> escreve em Patriarcas e Profetas, p. 667:</a:t>
            </a:r>
          </a:p>
          <a:p>
            <a:r>
              <a:rPr lang="pt-PT" sz="1200" kern="1200" dirty="0">
                <a:solidFill>
                  <a:schemeClr val="tx1"/>
                </a:solidFill>
                <a:effectLst/>
                <a:latin typeface="+mn-lt"/>
                <a:ea typeface="+mn-ea"/>
                <a:cs typeface="+mn-cs"/>
              </a:rPr>
              <a:t>Essas palavras poderiam apenas ter vindo dos lábios de quem tivesse participado da sabedoria do alto. A piedade de Abigail, semelhante ao perfume de uma flor, exalava de seu rosto, de suas palavras e ações, sem que disso ela se apercebesse. O Espírito do Filho de Deus habitava em sua alma. Seu discurso, adubado pela graça, e cheio de bondade e paz, derramava uma influência celestial. Melhores impulsos vieram a Davi, e ele tremeu ao pensar quais poderiam ser as consequências de seu intuito precipitado. “Bem-aventurados os pacificadores, porque eles serão chamados filhos de Deus”. Mateus 5:9. Oxalá houvesse muitos outros como esta mulher de Israel, que abrandassem os sentimentos irritados, esfriassem impulsos temerários, e com palavras de calma e bem dirigida sabedoria aplacassem grandes males!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21</a:t>
            </a:fld>
            <a:endParaRPr lang="en-US"/>
          </a:p>
        </p:txBody>
      </p:sp>
    </p:spTree>
    <p:extLst>
      <p:ext uri="{BB962C8B-B14F-4D97-AF65-F5344CB8AC3E}">
        <p14:creationId xmlns:p14="http://schemas.microsoft.com/office/powerpoint/2010/main" val="414480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O </a:t>
            </a:r>
            <a:r>
              <a:rPr lang="en-US" sz="1200" b="1" kern="1200" dirty="0" err="1">
                <a:solidFill>
                  <a:schemeClr val="tx1"/>
                </a:solidFill>
                <a:effectLst/>
                <a:latin typeface="+mn-lt"/>
                <a:ea typeface="+mn-ea"/>
                <a:cs typeface="+mn-cs"/>
              </a:rPr>
              <a:t>Poder</a:t>
            </a:r>
            <a:r>
              <a:rPr lang="en-US" sz="1200" b="1" kern="1200" dirty="0">
                <a:solidFill>
                  <a:schemeClr val="tx1"/>
                </a:solidFill>
                <a:effectLst/>
                <a:latin typeface="+mn-lt"/>
                <a:ea typeface="+mn-ea"/>
                <a:cs typeface="+mn-cs"/>
              </a:rPr>
              <a:t> das </a:t>
            </a:r>
            <a:r>
              <a:rPr lang="en-US" sz="1200" b="1" kern="1200" dirty="0" err="1">
                <a:solidFill>
                  <a:schemeClr val="tx1"/>
                </a:solidFill>
                <a:effectLst/>
                <a:latin typeface="+mn-lt"/>
                <a:ea typeface="+mn-ea"/>
                <a:cs typeface="+mn-cs"/>
              </a:rPr>
              <a:t>Palavras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Ternas</a:t>
            </a:r>
            <a:endParaRPr lang="en-US" sz="1200" b="1"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Ellen G. </a:t>
            </a:r>
            <a:r>
              <a:rPr lang="pt-PT" sz="1200" kern="1200" dirty="0" err="1">
                <a:solidFill>
                  <a:schemeClr val="tx1"/>
                </a:solidFill>
                <a:effectLst/>
                <a:latin typeface="+mn-lt"/>
                <a:ea typeface="+mn-ea"/>
                <a:cs typeface="+mn-cs"/>
              </a:rPr>
              <a:t>White</a:t>
            </a:r>
            <a:r>
              <a:rPr lang="pt-PT" sz="1200" kern="1200" dirty="0">
                <a:solidFill>
                  <a:schemeClr val="tx1"/>
                </a:solidFill>
                <a:effectLst/>
                <a:latin typeface="+mn-lt"/>
                <a:ea typeface="+mn-ea"/>
                <a:cs typeface="+mn-cs"/>
              </a:rPr>
              <a:t> escreve na revista Sinais dos Tempos, Nov. 14, 1892:</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Há em muitas famílias a falta de expressar amor uns pelos outros. Conquanto não haja necessidade de sentimentalismo, há necessidade de manifestação de amor e ternura, de maneira inocente, pura, dignificante. Muitos cultivam absoluta dureza de coração, e em palavras e atos revelam o lado satânico do caráter. Terna afeição deve ser sempre nutrida entre</a:t>
            </a:r>
          </a:p>
        </p:txBody>
      </p:sp>
      <p:sp>
        <p:nvSpPr>
          <p:cNvPr id="4" name="Slide Number Placeholder 3"/>
          <p:cNvSpPr>
            <a:spLocks noGrp="1"/>
          </p:cNvSpPr>
          <p:nvPr>
            <p:ph type="sldNum" sz="quarter" idx="10"/>
          </p:nvPr>
        </p:nvSpPr>
        <p:spPr/>
        <p:txBody>
          <a:bodyPr/>
          <a:lstStyle/>
          <a:p>
            <a:fld id="{3D26DF28-F30B-FF47-8F8A-1A1B5A783041}" type="slidenum">
              <a:rPr lang="en-US" smtClean="0"/>
              <a:t>22</a:t>
            </a:fld>
            <a:endParaRPr lang="en-US"/>
          </a:p>
        </p:txBody>
      </p:sp>
    </p:spTree>
    <p:extLst>
      <p:ext uri="{BB962C8B-B14F-4D97-AF65-F5344CB8AC3E}">
        <p14:creationId xmlns:p14="http://schemas.microsoft.com/office/powerpoint/2010/main" val="174727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a:t>
            </a:r>
            <a:r>
              <a:rPr lang="pt-PT" sz="1200" kern="1200" dirty="0">
                <a:solidFill>
                  <a:schemeClr val="tx1"/>
                </a:solidFill>
                <a:effectLst/>
                <a:latin typeface="+mn-lt"/>
                <a:ea typeface="+mn-ea"/>
                <a:cs typeface="+mn-cs"/>
              </a:rPr>
              <a:t>marido e mulher, entre pais e filhos, irmãos e irmãs. Toda palavra ríspida deve ser contida, e não deve haver sequer aparência de falta de amor de uns pelos outros. É dever de todos na família ser amáveis e falar </a:t>
            </a:r>
            <a:r>
              <a:rPr lang="pt-PT" sz="1200" b="1" kern="1200" dirty="0">
                <a:solidFill>
                  <a:schemeClr val="tx1"/>
                </a:solidFill>
                <a:effectLst/>
                <a:latin typeface="+mn-lt"/>
                <a:ea typeface="+mn-ea"/>
                <a:cs typeface="+mn-cs"/>
              </a:rPr>
              <a:t>bondosamente</a:t>
            </a:r>
            <a:r>
              <a:rPr lang="en-US" sz="1200" kern="1200" dirty="0">
                <a:solidFill>
                  <a:schemeClr val="tx1"/>
                </a:solidFill>
                <a:effectLst/>
                <a:latin typeface="+mn-lt"/>
                <a:ea typeface="+mn-ea"/>
                <a:cs typeface="+mn-cs"/>
              </a:rPr>
              <a:t>.</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EGW. </a:t>
            </a:r>
            <a:r>
              <a:rPr lang="en-US" sz="1200" kern="1200" dirty="0" err="1">
                <a:solidFill>
                  <a:schemeClr val="tx1"/>
                </a:solidFill>
                <a:effectLst/>
                <a:latin typeface="+mn-lt"/>
                <a:ea typeface="+mn-ea"/>
                <a:cs typeface="+mn-cs"/>
              </a:rPr>
              <a:t>Sinais</a:t>
            </a:r>
            <a:r>
              <a:rPr lang="en-US" sz="1200" kern="1200" dirty="0">
                <a:solidFill>
                  <a:schemeClr val="tx1"/>
                </a:solidFill>
                <a:effectLst/>
                <a:latin typeface="+mn-lt"/>
                <a:ea typeface="+mn-ea"/>
                <a:cs typeface="+mn-cs"/>
              </a:rPr>
              <a:t> dos Tempos, AH 198.2 </a:t>
            </a:r>
            <a:r>
              <a:rPr lang="en-US" sz="1200" u="sng" kern="1200" dirty="0">
                <a:solidFill>
                  <a:schemeClr val="tx1"/>
                </a:solidFill>
                <a:effectLst/>
                <a:latin typeface="+mn-lt"/>
                <a:ea typeface="+mn-ea"/>
                <a:cs typeface="+mn-cs"/>
                <a:hlinkClick r:id="rId3"/>
              </a:rPr>
              <a:t>https://m.egwwritings.org/en/book/128.877#896</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23</a:t>
            </a:fld>
            <a:endParaRPr lang="en-US"/>
          </a:p>
        </p:txBody>
      </p:sp>
    </p:spTree>
    <p:extLst>
      <p:ext uri="{BB962C8B-B14F-4D97-AF65-F5344CB8AC3E}">
        <p14:creationId xmlns:p14="http://schemas.microsoft.com/office/powerpoint/2010/main" val="57510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noProof="0" dirty="0">
                <a:solidFill>
                  <a:schemeClr val="tx1"/>
                </a:solidFill>
                <a:effectLst/>
                <a:latin typeface="+mn-lt"/>
                <a:ea typeface="+mn-ea"/>
                <a:cs typeface="+mn-cs"/>
              </a:rPr>
              <a:t>O poder das palavras respeitosas</a:t>
            </a:r>
          </a:p>
          <a:p>
            <a:pPr fontAlgn="base"/>
            <a:endParaRPr lang="pt-PT" sz="1200" kern="1200" noProof="0" dirty="0">
              <a:solidFill>
                <a:schemeClr val="tx1"/>
              </a:solidFill>
              <a:effectLst/>
              <a:latin typeface="+mn-lt"/>
              <a:ea typeface="+mn-ea"/>
              <a:cs typeface="+mn-cs"/>
            </a:endParaRPr>
          </a:p>
          <a:p>
            <a:pPr fontAlgn="base"/>
            <a:r>
              <a:rPr lang="pt-PT" sz="1200" kern="1200" noProof="0" dirty="0">
                <a:solidFill>
                  <a:schemeClr val="tx1"/>
                </a:solidFill>
                <a:effectLst/>
                <a:latin typeface="+mn-lt"/>
                <a:ea typeface="+mn-ea"/>
                <a:cs typeface="+mn-cs"/>
              </a:rPr>
              <a:t>Ellen G. </a:t>
            </a:r>
            <a:r>
              <a:rPr lang="pt-PT" sz="1200" kern="1200" noProof="0" dirty="0" err="1">
                <a:solidFill>
                  <a:schemeClr val="tx1"/>
                </a:solidFill>
                <a:effectLst/>
                <a:latin typeface="+mn-lt"/>
                <a:ea typeface="+mn-ea"/>
                <a:cs typeface="+mn-cs"/>
              </a:rPr>
              <a:t>White</a:t>
            </a:r>
            <a:r>
              <a:rPr lang="pt-PT" sz="1200" kern="1200" noProof="0" dirty="0">
                <a:solidFill>
                  <a:schemeClr val="tx1"/>
                </a:solidFill>
                <a:effectLst/>
                <a:latin typeface="+mn-lt"/>
                <a:ea typeface="+mn-ea"/>
                <a:cs typeface="+mn-cs"/>
              </a:rPr>
              <a:t> escreve no Lar Adventista, p. 106: </a:t>
            </a:r>
          </a:p>
          <a:p>
            <a:pPr fontAlgn="base"/>
            <a:endParaRPr lang="pt-PT" sz="1200" kern="1200" noProof="0" dirty="0">
              <a:solidFill>
                <a:schemeClr val="tx1"/>
              </a:solidFill>
              <a:effectLst/>
              <a:latin typeface="+mn-lt"/>
              <a:ea typeface="+mn-ea"/>
              <a:cs typeface="+mn-cs"/>
            </a:endParaRPr>
          </a:p>
          <a:p>
            <a:pPr fontAlgn="base"/>
            <a:r>
              <a:rPr lang="pt-PT" sz="1200" kern="1200" noProof="0" dirty="0">
                <a:solidFill>
                  <a:schemeClr val="tx1"/>
                </a:solidFill>
                <a:effectLst/>
                <a:latin typeface="+mn-lt"/>
                <a:ea typeface="+mn-ea"/>
                <a:cs typeface="+mn-cs"/>
              </a:rPr>
              <a:t>Não procureis obrigar o outro a proceder como desejais. </a:t>
            </a:r>
          </a:p>
        </p:txBody>
      </p:sp>
      <p:sp>
        <p:nvSpPr>
          <p:cNvPr id="4" name="Slide Number Placeholder 3"/>
          <p:cNvSpPr>
            <a:spLocks noGrp="1"/>
          </p:cNvSpPr>
          <p:nvPr>
            <p:ph type="sldNum" sz="quarter" idx="10"/>
          </p:nvPr>
        </p:nvSpPr>
        <p:spPr/>
        <p:txBody>
          <a:bodyPr/>
          <a:lstStyle/>
          <a:p>
            <a:fld id="{3D26DF28-F30B-FF47-8F8A-1A1B5A783041}" type="slidenum">
              <a:rPr lang="en-US" smtClean="0"/>
              <a:t>24</a:t>
            </a:fld>
            <a:endParaRPr lang="en-US"/>
          </a:p>
        </p:txBody>
      </p:sp>
    </p:spTree>
    <p:extLst>
      <p:ext uri="{BB962C8B-B14F-4D97-AF65-F5344CB8AC3E}">
        <p14:creationId xmlns:p14="http://schemas.microsoft.com/office/powerpoint/2010/main" val="1933048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Não podereis fazer isso e ao mesmo tempo conservar o amor mútuo. Manifestações de vontade própria destroem a paz e a felicidade do lar. Não permitais que vossa vida conjugal seja de contenda. Se o permitirdes, sereis ambos infelizes. Sede bondosos nas palavras e delicados no trato, renunciando a vossos próprios desejos. Vigiai bem as vossas palavras; pois exercem influência poderosa para o bem ou para o mal. Não permitais aspereza alguma da voz.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Este é o nosso dever. Ter um lar que é um pequeno Céu onde Deus e os anjos possam habitar. Mas eis as boas novas! Mesmo quando a relação não é saudável e  existam padrões de abuso emocional, há esperança!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25</a:t>
            </a:fld>
            <a:endParaRPr lang="en-US"/>
          </a:p>
        </p:txBody>
      </p:sp>
    </p:spTree>
    <p:extLst>
      <p:ext uri="{BB962C8B-B14F-4D97-AF65-F5344CB8AC3E}">
        <p14:creationId xmlns:p14="http://schemas.microsoft.com/office/powerpoint/2010/main" val="3568614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noProof="0" dirty="0">
                <a:solidFill>
                  <a:schemeClr val="tx1"/>
                </a:solidFill>
                <a:effectLst/>
                <a:latin typeface="+mn-lt"/>
                <a:ea typeface="+mn-ea"/>
                <a:cs typeface="+mn-cs"/>
              </a:rPr>
              <a:t>O Poder das Palavras Submissas e Unidas</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Ellen G. </a:t>
            </a:r>
            <a:r>
              <a:rPr lang="pt-PT" sz="1200" kern="1200" dirty="0" err="1">
                <a:solidFill>
                  <a:schemeClr val="tx1"/>
                </a:solidFill>
                <a:effectLst/>
                <a:latin typeface="+mn-lt"/>
                <a:ea typeface="+mn-ea"/>
                <a:cs typeface="+mn-cs"/>
              </a:rPr>
              <a:t>White</a:t>
            </a:r>
            <a:r>
              <a:rPr lang="pt-PT" sz="1200" kern="1200" dirty="0">
                <a:solidFill>
                  <a:schemeClr val="tx1"/>
                </a:solidFill>
                <a:effectLst/>
                <a:latin typeface="+mn-lt"/>
                <a:ea typeface="+mn-ea"/>
                <a:cs typeface="+mn-cs"/>
              </a:rPr>
              <a:t> escreve no livro Ciência do Bom Viver, p. 362:</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Homens e mulheres podem atingir o ideal de Deus a seu respeito, se tomarem a Cristo como seu ajudador. O que a sabedoria humana não pode fazer, Sua graça realizará pelos que a Ele se entregarem em amorosa confiança. Sua providência pode unir corações com laços de origem celestial. O amor não será mera troca de suaves e lisonjeiras palavras. </a:t>
            </a:r>
          </a:p>
        </p:txBody>
      </p:sp>
      <p:sp>
        <p:nvSpPr>
          <p:cNvPr id="4" name="Slide Number Placeholder 3"/>
          <p:cNvSpPr>
            <a:spLocks noGrp="1"/>
          </p:cNvSpPr>
          <p:nvPr>
            <p:ph type="sldNum" sz="quarter" idx="10"/>
          </p:nvPr>
        </p:nvSpPr>
        <p:spPr/>
        <p:txBody>
          <a:bodyPr/>
          <a:lstStyle/>
          <a:p>
            <a:fld id="{3D26DF28-F30B-FF47-8F8A-1A1B5A783041}" type="slidenum">
              <a:rPr lang="en-US" smtClean="0"/>
              <a:t>26</a:t>
            </a:fld>
            <a:endParaRPr lang="en-US"/>
          </a:p>
        </p:txBody>
      </p:sp>
    </p:spTree>
    <p:extLst>
      <p:ext uri="{BB962C8B-B14F-4D97-AF65-F5344CB8AC3E}">
        <p14:creationId xmlns:p14="http://schemas.microsoft.com/office/powerpoint/2010/main" val="1582850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O tear do Céu tece com trama e urdidura mais fina, porém mais firme, do que se pode tecer nos teares da Terra. O resultado não é um tecido débil, mas sim capaz de resistir a fadigas e provas. Coração unir-se-á a coração nos áureos vínculos de um amor que é perdurável.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Ibid. The Ministry of Healing, 362 AH 112.4 </a:t>
            </a:r>
            <a:r>
              <a:rPr lang="en-US" sz="1200" u="sng" kern="1200" dirty="0">
                <a:solidFill>
                  <a:schemeClr val="tx1"/>
                </a:solidFill>
                <a:effectLst/>
                <a:latin typeface="+mn-lt"/>
                <a:ea typeface="+mn-ea"/>
                <a:cs typeface="+mn-cs"/>
                <a:hlinkClick r:id="rId3"/>
              </a:rPr>
              <a:t>https://m.egwwritings.org/en/book/128.488</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27</a:t>
            </a:fld>
            <a:endParaRPr lang="en-US"/>
          </a:p>
        </p:txBody>
      </p:sp>
    </p:spTree>
    <p:extLst>
      <p:ext uri="{BB962C8B-B14F-4D97-AF65-F5344CB8AC3E}">
        <p14:creationId xmlns:p14="http://schemas.microsoft.com/office/powerpoint/2010/main" val="1944575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noProof="0" dirty="0">
                <a:solidFill>
                  <a:schemeClr val="tx1"/>
                </a:solidFill>
                <a:effectLst/>
                <a:latin typeface="+mn-lt"/>
                <a:ea typeface="+mn-ea"/>
                <a:cs typeface="+mn-cs"/>
              </a:rPr>
              <a:t>O poder da Palavra de Deus para vocês</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Se reconhecem que estão numa relação abusiva e disfuncional, lembrem-se de se verem à luz do contexto da verdade Bíblica. Podem ainda não ser capazes de falar com ninguém acerca disto.  E não há problema. Não acreditem no que o vosso abusador diz de vocês, mas em vez disso foquem-se no que Deus diz sobre vocês: “… «Não tenhas medo, porque eu resgatei-te, chamei-te para me servires: e tu pertences-me.” (Isaías 43:1). Aqui ficam algumas belas verdades Bíblicas sobre vocês.</a:t>
            </a:r>
          </a:p>
        </p:txBody>
      </p:sp>
      <p:sp>
        <p:nvSpPr>
          <p:cNvPr id="4" name="Slide Number Placeholder 3"/>
          <p:cNvSpPr>
            <a:spLocks noGrp="1"/>
          </p:cNvSpPr>
          <p:nvPr>
            <p:ph type="sldNum" sz="quarter" idx="10"/>
          </p:nvPr>
        </p:nvSpPr>
        <p:spPr/>
        <p:txBody>
          <a:bodyPr/>
          <a:lstStyle/>
          <a:p>
            <a:fld id="{3D26DF28-F30B-FF47-8F8A-1A1B5A783041}" type="slidenum">
              <a:rPr lang="en-US" smtClean="0"/>
              <a:t>28</a:t>
            </a:fld>
            <a:endParaRPr lang="en-US"/>
          </a:p>
        </p:txBody>
      </p:sp>
    </p:spTree>
    <p:extLst>
      <p:ext uri="{BB962C8B-B14F-4D97-AF65-F5344CB8AC3E}">
        <p14:creationId xmlns:p14="http://schemas.microsoft.com/office/powerpoint/2010/main" val="4004573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kern="1200" noProof="0" dirty="0">
                <a:solidFill>
                  <a:schemeClr val="tx1"/>
                </a:solidFill>
                <a:effectLst/>
                <a:latin typeface="+mn-lt"/>
                <a:ea typeface="+mn-ea"/>
                <a:cs typeface="+mn-cs"/>
              </a:rPr>
              <a:t>Salmos 139:13, 14:</a:t>
            </a:r>
            <a:r>
              <a:rPr lang="pt-PT"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noProof="0" dirty="0">
                <a:solidFill>
                  <a:schemeClr val="tx1"/>
                </a:solidFill>
                <a:effectLst/>
                <a:latin typeface="+mn-lt"/>
                <a:ea typeface="+mn-ea"/>
                <a:cs typeface="+mn-cs"/>
              </a:rPr>
              <a:t>Foste tu que formaste todo o meu ser; formaste-me no ventre de minha mãe. Louvo-te, ó Altíssimo, e fico maravilhado com os prodígios maravilhosos que são as tuas obras. Conheces intimamente o meu ser.</a:t>
            </a:r>
            <a:endParaRPr lang="pt-PT" noProof="0" dirty="0"/>
          </a:p>
        </p:txBody>
      </p:sp>
      <p:sp>
        <p:nvSpPr>
          <p:cNvPr id="4" name="Slide Number Placeholder 3"/>
          <p:cNvSpPr>
            <a:spLocks noGrp="1"/>
          </p:cNvSpPr>
          <p:nvPr>
            <p:ph type="sldNum" sz="quarter" idx="10"/>
          </p:nvPr>
        </p:nvSpPr>
        <p:spPr/>
        <p:txBody>
          <a:bodyPr/>
          <a:lstStyle/>
          <a:p>
            <a:fld id="{3D26DF28-F30B-FF47-8F8A-1A1B5A783041}" type="slidenum">
              <a:rPr lang="en-US" smtClean="0"/>
              <a:t>29</a:t>
            </a:fld>
            <a:endParaRPr lang="en-US"/>
          </a:p>
        </p:txBody>
      </p:sp>
    </p:spTree>
    <p:extLst>
      <p:ext uri="{BB962C8B-B14F-4D97-AF65-F5344CB8AC3E}">
        <p14:creationId xmlns:p14="http://schemas.microsoft.com/office/powerpoint/2010/main" val="86163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noProof="0" dirty="0">
                <a:solidFill>
                  <a:schemeClr val="tx1"/>
                </a:solidFill>
                <a:effectLst/>
                <a:latin typeface="+mn-lt"/>
                <a:ea typeface="+mn-ea"/>
                <a:cs typeface="+mn-cs"/>
              </a:rPr>
              <a:t>Razão 1</a:t>
            </a:r>
          </a:p>
          <a:p>
            <a:pPr fontAlgn="base"/>
            <a:endParaRPr lang="pt-PT" sz="1200" kern="1200" noProof="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A primeira razão para falar contra a violência em todas as suas formas prende-se com o facto de muitos filhos e filhas de Deus estarem, globalmente, quer a morrer quer a sofrer consequências negativas para a sua saúde e bem-estar como resultado de violência e abuso. </a:t>
            </a:r>
          </a:p>
          <a:p>
            <a:pPr fontAlgn="base"/>
            <a:r>
              <a:rPr lang="pt-PT" sz="1200" kern="1200" dirty="0">
                <a:solidFill>
                  <a:schemeClr val="tx1"/>
                </a:solidFill>
                <a:effectLst/>
                <a:latin typeface="+mn-lt"/>
                <a:ea typeface="+mn-ea"/>
                <a:cs typeface="+mn-cs"/>
              </a:rPr>
              <a:t>As autoridades de saúde  dizem-nos que 1.3 milhões de pessoas em todo o mundo morrem anualmente como resultado de violência sob todas as suas formas: coletiva (no caso de rixas de gangues ou guerras), autoinfligida (no caso do suicídio), interpessoal (no caso da violência doméstica). Estas mortes representam 2.5% da mortalidade global todos os anos. Nos primeiros 15 anos do séc. 21, cerca de 6 milhões de pessoas foram mortas mundialmente só devido a atos de violência interpessoal.</a:t>
            </a:r>
          </a:p>
          <a:p>
            <a:pPr fontAlgn="base"/>
            <a:r>
              <a:rPr lang="pt-PT" sz="1200" kern="1200" dirty="0">
                <a:solidFill>
                  <a:schemeClr val="tx1"/>
                </a:solidFill>
                <a:effectLst/>
                <a:latin typeface="+mn-lt"/>
                <a:ea typeface="+mn-ea"/>
                <a:cs typeface="+mn-cs"/>
              </a:rPr>
              <a:t>Mas para além da morte, muitas são vítimas de violência não fatal diariamente. Estes são sobreviventes de violência interpessoal (abuso físico, sexual, e psicológico, ou negligência). A violência interpessoal não fatal é mais comum do que o homicídio e tem consequências graves que se refletem socialmente e na saúde para a vida toda. As feridas dos sobreviventes deste tipo de violência podem não ser visíveis, mas são sentidas profundamente, e as consequências podem ser incapacitantes e de longa duração.</a:t>
            </a:r>
          </a:p>
          <a:p>
            <a:pPr fontAlgn="base"/>
            <a:endParaRPr lang="pt-PT" sz="1200" kern="1200" dirty="0">
              <a:solidFill>
                <a:schemeClr val="tx1"/>
              </a:solidFill>
              <a:effectLst/>
              <a:latin typeface="+mn-lt"/>
              <a:ea typeface="+mn-ea"/>
              <a:cs typeface="+mn-cs"/>
            </a:endParaRPr>
          </a:p>
          <a:p>
            <a:r>
              <a:rPr lang="pt-PT" sz="1000" dirty="0"/>
              <a:t>WHO Relatório “Estado Global relatório sobre prevenção da violência” 2014. </a:t>
            </a:r>
          </a:p>
          <a:p>
            <a:r>
              <a:rPr lang="pt-PT" sz="1000" dirty="0"/>
              <a:t>www.who.int/violence_injury_prevention/violence/status_report/2014/report/report/en/ </a:t>
            </a:r>
            <a:endParaRPr lang="en-US" sz="1000" dirty="0"/>
          </a:p>
        </p:txBody>
      </p:sp>
      <p:sp>
        <p:nvSpPr>
          <p:cNvPr id="4" name="Slide Number Placeholder 3"/>
          <p:cNvSpPr>
            <a:spLocks noGrp="1"/>
          </p:cNvSpPr>
          <p:nvPr>
            <p:ph type="sldNum" sz="quarter" idx="10"/>
          </p:nvPr>
        </p:nvSpPr>
        <p:spPr/>
        <p:txBody>
          <a:bodyPr/>
          <a:lstStyle/>
          <a:p>
            <a:fld id="{3D26DF28-F30B-FF47-8F8A-1A1B5A783041}" type="slidenum">
              <a:rPr lang="en-US" smtClean="0"/>
              <a:t>3</a:t>
            </a:fld>
            <a:endParaRPr lang="en-US"/>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noProof="0" dirty="0">
                <a:solidFill>
                  <a:schemeClr val="tx1"/>
                </a:solidFill>
                <a:effectLst/>
                <a:latin typeface="+mn-lt"/>
                <a:ea typeface="+mn-ea"/>
                <a:cs typeface="+mn-cs"/>
              </a:rPr>
              <a:t>Efésios 2:10:</a:t>
            </a:r>
            <a:r>
              <a:rPr lang="pt-PT" sz="1200" kern="1200" noProof="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Pois somos obra das suas mãos, criados em Cristo Jesus para vivermos na prática das boas obras, as quais de antemão Deus preparou para nós.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30</a:t>
            </a:fld>
            <a:endParaRPr lang="en-US"/>
          </a:p>
        </p:txBody>
      </p:sp>
    </p:spTree>
    <p:extLst>
      <p:ext uri="{BB962C8B-B14F-4D97-AF65-F5344CB8AC3E}">
        <p14:creationId xmlns:p14="http://schemas.microsoft.com/office/powerpoint/2010/main" val="3951269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Jeremias 29:11:</a:t>
            </a:r>
            <a:r>
              <a:rPr lang="en-US" sz="1200" kern="120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Pois eu sei os planos que tenho para vós. São planos de prosperidade e não de desgraça, planos que se concretizarão num futuro de esperança.</a:t>
            </a:r>
          </a:p>
          <a:p>
            <a:pPr fontAlgn="base"/>
            <a:r>
              <a:rPr lang="pt-PT" sz="1200" kern="1200" dirty="0">
                <a:solidFill>
                  <a:schemeClr val="tx1"/>
                </a:solidFill>
                <a:effectLst/>
                <a:latin typeface="+mn-lt"/>
                <a:ea typeface="+mn-ea"/>
                <a:cs typeface="+mn-cs"/>
              </a:rPr>
              <a:t>Em qualquer situação abusiva, lembrem-se que a culpa não é vossa.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APELO</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Que cada um de nós, homens e mulheres, novos e velhos, procuremos sabedoria de Deus. </a:t>
            </a:r>
          </a:p>
          <a:p>
            <a:pPr fontAlgn="base"/>
            <a:r>
              <a:rPr lang="pt-PT" sz="1200" kern="1200" dirty="0">
                <a:solidFill>
                  <a:schemeClr val="tx1"/>
                </a:solidFill>
                <a:effectLst/>
                <a:latin typeface="+mn-lt"/>
                <a:ea typeface="+mn-ea"/>
                <a:cs typeface="+mn-cs"/>
              </a:rPr>
              <a:t>Que façamos como Abigail e como David, e permitamos humildemente que Deus nos ensine como nos devemos relacionar uns com os outros de uma forma que Lhe seja agradável e que reflita o Seu caráter.</a:t>
            </a:r>
          </a:p>
          <a:p>
            <a:pPr fontAlgn="base"/>
            <a:r>
              <a:rPr lang="pt-PT" sz="1200" kern="1200" dirty="0">
                <a:solidFill>
                  <a:schemeClr val="tx1"/>
                </a:solidFill>
                <a:effectLst/>
                <a:latin typeface="+mn-lt"/>
                <a:ea typeface="+mn-ea"/>
                <a:cs typeface="+mn-cs"/>
              </a:rPr>
              <a:t>E mais importante, que as palavras que saem da nossa boca e as ações que vêm do nosso coração O honrem ao partilharmos o Seu amor uns com os outros. Porque é assim que o mundo saberá que somos verdadeiros discípulos de Jesus Cristo. </a:t>
            </a:r>
          </a:p>
          <a:p>
            <a:pPr fontAlgn="base"/>
            <a:endParaRPr lang="pt-PT" sz="1200" kern="1200" dirty="0">
              <a:solidFill>
                <a:schemeClr val="tx1"/>
              </a:solidFill>
              <a:effectLst/>
              <a:latin typeface="+mn-lt"/>
              <a:ea typeface="+mn-ea"/>
              <a:cs typeface="+mn-cs"/>
            </a:endParaRPr>
          </a:p>
          <a:p>
            <a:pPr fontAlgn="base"/>
            <a:r>
              <a:rPr lang="pt-PT" sz="1200" kern="1200">
                <a:solidFill>
                  <a:schemeClr val="tx1"/>
                </a:solidFill>
                <a:effectLst/>
                <a:latin typeface="+mn-lt"/>
                <a:ea typeface="+mn-ea"/>
                <a:cs typeface="+mn-cs"/>
              </a:rPr>
              <a:t>ORAÇÃO ENCERRAMENTO</a:t>
            </a: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31</a:t>
            </a:fld>
            <a:endParaRPr lang="en-US"/>
          </a:p>
        </p:txBody>
      </p:sp>
    </p:spTree>
    <p:extLst>
      <p:ext uri="{BB962C8B-B14F-4D97-AF65-F5344CB8AC3E}">
        <p14:creationId xmlns:p14="http://schemas.microsoft.com/office/powerpoint/2010/main" val="379976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noProof="0" dirty="0">
                <a:solidFill>
                  <a:schemeClr val="tx1"/>
                </a:solidFill>
                <a:effectLst/>
                <a:latin typeface="+mn-lt"/>
                <a:ea typeface="+mn-ea"/>
                <a:cs typeface="+mn-cs"/>
              </a:rPr>
              <a:t>Razão 2</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Uma segunda razão para falar contra a violência em todas as suas formas é porque somos as mãos e os pés de Deus neste mundo e representamos o Seu amor e poder curador. </a:t>
            </a:r>
          </a:p>
          <a:p>
            <a:pPr fontAlgn="base"/>
            <a:r>
              <a:rPr lang="pt-PT" sz="1200" kern="1200" dirty="0">
                <a:solidFill>
                  <a:schemeClr val="tx1"/>
                </a:solidFill>
                <a:effectLst/>
                <a:latin typeface="+mn-lt"/>
                <a:ea typeface="+mn-ea"/>
                <a:cs typeface="+mn-cs"/>
              </a:rPr>
              <a:t>O próprio Jesus nos chama a tratar-nos uns aos outros com amor e respeito quando Ele diz, “Deixo-vos agora um mandamento novo: amem-se uns aos outros. Assim como eu vos amei, é preciso que se amem também uns aos outros. 35Se tiverem amor uns aos outros, toda a gente reconhecerá que são meus discípulos.»” (João 13:34-35).</a:t>
            </a:r>
          </a:p>
          <a:p>
            <a:pPr fontAlgn="base"/>
            <a:r>
              <a:rPr lang="pt-PT" sz="1200" kern="1200" dirty="0">
                <a:solidFill>
                  <a:schemeClr val="tx1"/>
                </a:solidFill>
                <a:effectLst/>
                <a:latin typeface="+mn-lt"/>
                <a:ea typeface="+mn-ea"/>
                <a:cs typeface="+mn-cs"/>
              </a:rPr>
              <a:t>Ele também nos chama a sermos agentes de cura e apoio uns para os outros: “Enfim, vivam em harmonia e com os mesmos sentimentos. Amem-se como irmãos e sejam compreensivos e humildes.” (I Pedro 3:8). </a:t>
            </a:r>
          </a:p>
          <a:p>
            <a:pPr fontAlgn="base"/>
            <a:r>
              <a:rPr lang="pt-PT" sz="1200" kern="1200" dirty="0">
                <a:solidFill>
                  <a:schemeClr val="tx1"/>
                </a:solidFill>
                <a:effectLst/>
                <a:latin typeface="+mn-lt"/>
                <a:ea typeface="+mn-ea"/>
                <a:cs typeface="+mn-cs"/>
              </a:rPr>
              <a:t>Por isso, é nosso dever chegar aos que sobreviventes de abuso com compaixão, e fazermos o que pudermos para prevenir o abuso e a violência sob todas as suas formas. </a:t>
            </a:r>
          </a:p>
        </p:txBody>
      </p:sp>
      <p:sp>
        <p:nvSpPr>
          <p:cNvPr id="4" name="Slide Number Placeholder 3"/>
          <p:cNvSpPr>
            <a:spLocks noGrp="1"/>
          </p:cNvSpPr>
          <p:nvPr>
            <p:ph type="sldNum" sz="quarter" idx="10"/>
          </p:nvPr>
        </p:nvSpPr>
        <p:spPr/>
        <p:txBody>
          <a:bodyPr/>
          <a:lstStyle/>
          <a:p>
            <a:fld id="{3D26DF28-F30B-FF47-8F8A-1A1B5A783041}" type="slidenum">
              <a:rPr lang="en-US" smtClean="0"/>
              <a:t>4</a:t>
            </a:fld>
            <a:endParaRPr lang="en-US"/>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pPr fontAlgn="base"/>
            <a:r>
              <a:rPr lang="pt-PT" sz="1200" b="1" kern="1200" dirty="0">
                <a:solidFill>
                  <a:schemeClr val="tx1"/>
                </a:solidFill>
                <a:effectLst/>
                <a:latin typeface="+mn-lt"/>
                <a:ea typeface="+mn-ea"/>
                <a:cs typeface="+mn-cs"/>
              </a:rPr>
              <a:t>A VIOLÊNCIA TEM IMPACTO EM TODA A GENTE</a:t>
            </a: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Embora a violência impacte toda a gente, as mulheres, as crianças e as pessoas idosas, parecem suportar o choque do abuso físico, sexual e psicológico não fatal.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	Um em cada quatro adultos relatam ter sido abusados sexualmente quando eram crianças.</a:t>
            </a:r>
          </a:p>
          <a:p>
            <a:pPr fontAlgn="base"/>
            <a:r>
              <a:rPr lang="pt-PT" sz="1200" kern="1200" dirty="0">
                <a:solidFill>
                  <a:schemeClr val="tx1"/>
                </a:solidFill>
                <a:effectLst/>
                <a:latin typeface="+mn-lt"/>
                <a:ea typeface="+mn-ea"/>
                <a:cs typeface="+mn-cs"/>
              </a:rPr>
              <a:t>•	Uma em cada cinco mulheres relata ter sido sexualmente abusada em criança.</a:t>
            </a:r>
          </a:p>
          <a:p>
            <a:pPr fontAlgn="base"/>
            <a:r>
              <a:rPr lang="pt-PT" sz="1200" kern="1200" dirty="0">
                <a:solidFill>
                  <a:schemeClr val="tx1"/>
                </a:solidFill>
                <a:effectLst/>
                <a:latin typeface="+mn-lt"/>
                <a:ea typeface="+mn-ea"/>
                <a:cs typeface="+mn-cs"/>
              </a:rPr>
              <a:t>•	Uma em cada três mulheres já foi vítima de violência física ou sexual por parte de um parceiro em algum ponto da sua vida.</a:t>
            </a:r>
          </a:p>
          <a:p>
            <a:pPr fontAlgn="base"/>
            <a:r>
              <a:rPr lang="pt-PT" sz="1200" kern="1200" dirty="0">
                <a:solidFill>
                  <a:schemeClr val="tx1"/>
                </a:solidFill>
                <a:effectLst/>
                <a:latin typeface="+mn-lt"/>
                <a:ea typeface="+mn-ea"/>
                <a:cs typeface="+mn-cs"/>
              </a:rPr>
              <a:t>•	Um em cada dezassete adultos relataram abuso durante o último mês que passou.</a:t>
            </a:r>
          </a:p>
          <a:p>
            <a:pPr fontAlgn="base"/>
            <a:r>
              <a:rPr lang="pt-PT" sz="1200" kern="1200" dirty="0">
                <a:solidFill>
                  <a:schemeClr val="tx1"/>
                </a:solidFill>
                <a:effectLst/>
                <a:latin typeface="+mn-lt"/>
                <a:ea typeface="+mn-ea"/>
                <a:cs typeface="+mn-cs"/>
              </a:rPr>
              <a:t>•	As mulheres reportam taxas mais elevadas de exposição à violação, violência física e perseguição durante a sua vida do que os homens.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Embora os danos do abuso físico e sexual sejam reais, uma das formas de abuso menos faladas—e frequentemente minimizada—é o abuso psicológico. Alguns podem dizer, “Mas ele ou ela nunca me bate. Será que o comportamento é abusivo?”  Bem … sim, é! </a:t>
            </a:r>
          </a:p>
          <a:p>
            <a:pPr fontAlgn="base"/>
            <a:r>
              <a:rPr lang="pt-PT" sz="1200" kern="1200" dirty="0">
                <a:solidFill>
                  <a:schemeClr val="tx1"/>
                </a:solidFill>
                <a:effectLst/>
                <a:latin typeface="+mn-lt"/>
                <a:ea typeface="+mn-ea"/>
                <a:cs typeface="+mn-cs"/>
              </a:rPr>
              <a:t>O abuso psicológico é real e deixa consequências duradouras. As cicatrizes do abuso físico podem sarar, mas as do abuso emocional não se veem e podem demorar mais a curar. O abuso emocional pode destruir o valor próprio da pessoa e resultar em vergonha e baixa autoestima.</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Neste Sábado </a:t>
            </a:r>
            <a:r>
              <a:rPr lang="pt-PT" sz="1200" b="1" kern="1200" dirty="0" err="1">
                <a:solidFill>
                  <a:schemeClr val="tx1"/>
                </a:solidFill>
                <a:effectLst/>
                <a:latin typeface="+mn-lt"/>
                <a:ea typeface="+mn-ea"/>
                <a:cs typeface="+mn-cs"/>
              </a:rPr>
              <a:t>enditnow</a:t>
            </a:r>
            <a:r>
              <a:rPr lang="pt-PT" sz="1200" kern="1200" dirty="0">
                <a:solidFill>
                  <a:schemeClr val="tx1"/>
                </a:solidFill>
                <a:effectLst/>
                <a:latin typeface="+mn-lt"/>
                <a:ea typeface="+mn-ea"/>
                <a:cs typeface="+mn-cs"/>
              </a:rPr>
              <a:t> vamos focar-nos no abuso psicológico/emocional. A forma mais comum de abuso emocional é o abuso verbal.</a:t>
            </a:r>
          </a:p>
        </p:txBody>
      </p:sp>
      <p:sp>
        <p:nvSpPr>
          <p:cNvPr id="4" name="Slide Number Placeholder 3"/>
          <p:cNvSpPr>
            <a:spLocks noGrp="1"/>
          </p:cNvSpPr>
          <p:nvPr>
            <p:ph type="sldNum" sz="quarter" idx="10"/>
          </p:nvPr>
        </p:nvSpPr>
        <p:spPr/>
        <p:txBody>
          <a:bodyPr/>
          <a:lstStyle/>
          <a:p>
            <a:fld id="{3D26DF28-F30B-FF47-8F8A-1A1B5A783041}" type="slidenum">
              <a:rPr lang="en-US" smtClean="0"/>
              <a:t>5</a:t>
            </a:fld>
            <a:endParaRPr lang="en-US"/>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pPr fontAlgn="base"/>
            <a:r>
              <a:rPr lang="pt-PT" sz="1200" b="1" kern="1200" noProof="0" dirty="0">
                <a:solidFill>
                  <a:schemeClr val="tx1"/>
                </a:solidFill>
                <a:effectLst/>
                <a:latin typeface="+mn-lt"/>
                <a:ea typeface="+mn-ea"/>
                <a:cs typeface="+mn-cs"/>
              </a:rPr>
              <a:t>A história de Maria</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A Maria sabia que tinha algo para dizer, mas teve de ganhar coragem para contar ao marido, João. Finalmente disse-lhe que estava a pensar em voltar à escola para aumentar a sua escolaridade.</a:t>
            </a:r>
          </a:p>
          <a:p>
            <a:pPr fontAlgn="base"/>
            <a:r>
              <a:rPr lang="pt-PT" sz="1200" kern="1200" dirty="0">
                <a:solidFill>
                  <a:schemeClr val="tx1"/>
                </a:solidFill>
                <a:effectLst/>
                <a:latin typeface="+mn-lt"/>
                <a:ea typeface="+mn-ea"/>
                <a:cs typeface="+mn-cs"/>
              </a:rPr>
              <a:t>"Porque é que havias sequer de pensar nisso?" gritou o João. "Chumbaste nos últimos cursos que fizeste, por isso é óbvio que também vais chumbar desta vez. És estúpida. Nunca vais chegar ao fim, e não vamos desperdiçar o nosso dinheiro nisso."</a:t>
            </a:r>
          </a:p>
          <a:p>
            <a:pPr fontAlgn="base"/>
            <a:r>
              <a:rPr lang="pt-PT" sz="1200" kern="1200" dirty="0">
                <a:solidFill>
                  <a:schemeClr val="tx1"/>
                </a:solidFill>
                <a:effectLst/>
                <a:latin typeface="+mn-lt"/>
                <a:ea typeface="+mn-ea"/>
                <a:cs typeface="+mn-cs"/>
              </a:rPr>
              <a:t>Não se deram murros nesta conversa, mas criaram-se feridas. Esta não foi uma troca casual; é um exemplo clássico de abuso emocional no casamento. O mais triste é que, cônjuges como a Maria podem não fazer ideia de que estão numa relação abusiva, quanto mais falar sobre isso.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Questões a considerar:</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	Se fossem vocês, saberiam reconhecer o abuso emocional? </a:t>
            </a:r>
          </a:p>
          <a:p>
            <a:pPr fontAlgn="base"/>
            <a:r>
              <a:rPr lang="pt-PT" sz="1200" kern="1200" dirty="0">
                <a:solidFill>
                  <a:schemeClr val="tx1"/>
                </a:solidFill>
                <a:effectLst/>
                <a:latin typeface="+mn-lt"/>
                <a:ea typeface="+mn-ea"/>
                <a:cs typeface="+mn-cs"/>
              </a:rPr>
              <a:t>•	Como reagiriam se estivessem a ser abusadas psicologicamente? </a:t>
            </a:r>
          </a:p>
          <a:p>
            <a:pPr fontAlgn="base"/>
            <a:r>
              <a:rPr lang="pt-PT" sz="1200" kern="1200" dirty="0">
                <a:solidFill>
                  <a:schemeClr val="tx1"/>
                </a:solidFill>
                <a:effectLst/>
                <a:latin typeface="+mn-lt"/>
                <a:ea typeface="+mn-ea"/>
                <a:cs typeface="+mn-cs"/>
              </a:rPr>
              <a:t>•	O que dizem a Bíblia e a pena inspirada?</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Ao considerarmos estas questões devemos deixar claro que embora as mulheres tendam a experienciar taxas mais elevadas de abuso sexual e físico que os homens, pesquisas nos EUA sugerem que no caso do abuso emocional, as taxas são semelhantes para ambos os géneros. </a:t>
            </a:r>
          </a:p>
        </p:txBody>
      </p:sp>
      <p:sp>
        <p:nvSpPr>
          <p:cNvPr id="4" name="Slide Number Placeholder 3"/>
          <p:cNvSpPr>
            <a:spLocks noGrp="1"/>
          </p:cNvSpPr>
          <p:nvPr>
            <p:ph type="sldNum" sz="quarter" idx="10"/>
          </p:nvPr>
        </p:nvSpPr>
        <p:spPr/>
        <p:txBody>
          <a:bodyPr/>
          <a:lstStyle/>
          <a:p>
            <a:fld id="{3D26DF28-F30B-FF47-8F8A-1A1B5A783041}" type="slidenum">
              <a:rPr lang="en-US" smtClean="0"/>
              <a:t>6</a:t>
            </a:fld>
            <a:endParaRPr lang="en-US"/>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pPr fontAlgn="base"/>
            <a:r>
              <a:rPr lang="en-US" sz="1200" b="1" kern="1200" dirty="0">
                <a:solidFill>
                  <a:schemeClr val="tx1"/>
                </a:solidFill>
                <a:effectLst/>
                <a:latin typeface="+mn-lt"/>
                <a:ea typeface="+mn-ea"/>
                <a:cs typeface="+mn-cs"/>
              </a:rPr>
              <a:t>AGRESSÃO PSICOLÓGICA</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pt-PT" sz="1200" kern="1200" dirty="0">
                <a:solidFill>
                  <a:schemeClr val="tx1"/>
                </a:solidFill>
                <a:effectLst/>
                <a:latin typeface="+mn-lt"/>
                <a:ea typeface="+mn-ea"/>
                <a:cs typeface="+mn-cs"/>
              </a:rPr>
              <a:t>Numa sondagem recente  conduzida nos EUA, 8079 homens e 9970 mulheres responderam a questões acerca de abuso nos últimos doze meses e também da exposição ao abuso durante o seu tempo de vida. Quase metade (um pouco mais de 48%) de cada género relataram uma taxa vitalícia de vivências de agressão psicológica através das formas de agressão expressiva ou controlo coercivo. </a:t>
            </a:r>
          </a:p>
          <a:p>
            <a:pPr fontAlgn="base"/>
            <a:r>
              <a:rPr lang="pt-PT" sz="1200" kern="1200" dirty="0">
                <a:solidFill>
                  <a:schemeClr val="tx1"/>
                </a:solidFill>
                <a:effectLst/>
                <a:latin typeface="+mn-lt"/>
                <a:ea typeface="+mn-ea"/>
                <a:cs typeface="+mn-cs"/>
              </a:rPr>
              <a:t>As diferenças surgem na forma do abuso emocional. Há mais mulheres do que homens a viver agressão expressiva por parte do seu parceiro íntimo, mas ambos os géneros relataram ter experimentado controlo coercivo por parte do seu parceiro. 4 em cada 10.</a:t>
            </a:r>
          </a:p>
          <a:p>
            <a:pPr fontAlgn="base"/>
            <a:r>
              <a:rPr lang="pt-PT" sz="1200" kern="1200" dirty="0">
                <a:solidFill>
                  <a:schemeClr val="tx1"/>
                </a:solidFill>
                <a:effectLst/>
                <a:latin typeface="+mn-lt"/>
                <a:ea typeface="+mn-ea"/>
                <a:cs typeface="+mn-cs"/>
              </a:rPr>
              <a:t>A verdade é que, quer homens quer mulheres perpetram elevadas taxas de abuso emocional e verbal para com os seus parceiros.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CDC National Intimate Partner and Sexual Violence Survey 2010 Summary Report. Retrieved March 2, 2018. https://www.cdc.gov/violenceprevention/pdf/nisvs_report2010-a.pdf . In the 2010 National Intimate Partner and Sexual Violence Survey conducted across all 50 US states, 18,049 people (9,970 women and 8079 men) responded to various questions about their lifetime exposure to abuse as well as abuse in the last 12 months. In this study, 48.4% of women and to 48.8% of men (nearly half) reported a lifetime rate of experiencing any psychological aggression (expressive aggression or coercive control). The gender difference was in the type of emotional abuse. Less men (32% or 3 in 10) reported experiencing expressive aggression by their intimate partner than women (40% or 4 in 10), but coercive control rates were similar (42.5% in males and 41.1% in females – about 4 in 10).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7</a:t>
            </a:fld>
            <a:endParaRPr lang="en-US"/>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O estudo também revelou as formas de abuso emocional. As formas de agressão expressiva mais comuns em ambos os géneros é chamar nomes como feia, gorda, louca ou estúpida, e ser humilhada, insultada ou ridicularizada. O tipo mais comum de agressão psicológica usado tanto por homens e mulheres é o controlo coercivo com a exigência de saber o paradeiro dele/dela a todo o momento.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As diferenças surgem no caso da mulher que é mais frequentemente controlada com o pedido do seu companheiro para saber onde está a toda a hora. Os homens são mais frequentemente insultados. Também relatam ter testemunhado o seu parceiro enfurecer-se de tal forma que parecia perigoso.</a:t>
            </a:r>
          </a:p>
        </p:txBody>
      </p:sp>
      <p:sp>
        <p:nvSpPr>
          <p:cNvPr id="4" name="Slide Number Placeholder 3"/>
          <p:cNvSpPr>
            <a:spLocks noGrp="1"/>
          </p:cNvSpPr>
          <p:nvPr>
            <p:ph type="sldNum" sz="quarter" idx="10"/>
          </p:nvPr>
        </p:nvSpPr>
        <p:spPr/>
        <p:txBody>
          <a:bodyPr/>
          <a:lstStyle/>
          <a:p>
            <a:fld id="{3D26DF28-F30B-FF47-8F8A-1A1B5A783041}" type="slidenum">
              <a:rPr lang="en-US" smtClean="0"/>
              <a:t>8</a:t>
            </a:fld>
            <a:endParaRPr lang="en-US"/>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dirty="0">
                <a:solidFill>
                  <a:schemeClr val="tx1"/>
                </a:solidFill>
                <a:effectLst/>
                <a:latin typeface="+mn-lt"/>
                <a:ea typeface="+mn-ea"/>
                <a:cs typeface="+mn-cs"/>
              </a:rPr>
              <a:t>A Prevalência do Abuso Emocional Entre Adventistas</a:t>
            </a:r>
          </a:p>
          <a:p>
            <a:pPr fontAlgn="base"/>
            <a:endParaRPr lang="en-US"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Então e os Adventistas? Estes comportamentos parecem familiares? Surgem no vosso lar ou entre família ou amigos?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Embora atualmente não tenhamos dados sobre o abuso emocional por parte de um parceiro íntimo entre uma grande amostra de adultos Adventistas, a Dr. Katia </a:t>
            </a:r>
            <a:r>
              <a:rPr lang="pt-PT" sz="1200" kern="1200" dirty="0" err="1">
                <a:solidFill>
                  <a:schemeClr val="tx1"/>
                </a:solidFill>
                <a:effectLst/>
                <a:latin typeface="+mn-lt"/>
                <a:ea typeface="+mn-ea"/>
                <a:cs typeface="+mn-cs"/>
              </a:rPr>
              <a:t>Reinert</a:t>
            </a:r>
            <a:r>
              <a:rPr lang="pt-PT" sz="1200" kern="1200" dirty="0">
                <a:solidFill>
                  <a:schemeClr val="tx1"/>
                </a:solidFill>
                <a:effectLst/>
                <a:latin typeface="+mn-lt"/>
                <a:ea typeface="+mn-ea"/>
                <a:cs typeface="+mn-cs"/>
              </a:rPr>
              <a:t> conduziu uma análise da prevalência de abuso emocional durante a infância entre 10,283 adultos Adventistas do Sétimo Dia na América do Norte que estão a participar no Estudo Adventista sobre Saúde -2.  Neste estudo, 39% das mulheres e 35% dos homens relataram ter experimentado abuso emocional por parte de um progenitor (pai ou mãe) antes dos 18 anos.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Estar exposto a este abuso teve um impacto negativo na sua saúde física e mental, independentemente da sua idade, género, estatuto social e financeiro, e escolhas de estilo de vida, como comer de forma saudável e fazer exercício. Esta é uma preocupação e levanta questões acerca das práticas parentais que podem ser prejudiciais e duradouras.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Reinert, K. Campbell, J., </a:t>
            </a:r>
            <a:r>
              <a:rPr lang="en-US" sz="1200" kern="1200" dirty="0" err="1">
                <a:solidFill>
                  <a:schemeClr val="tx1"/>
                </a:solidFill>
                <a:effectLst/>
                <a:latin typeface="+mn-lt"/>
                <a:ea typeface="+mn-ea"/>
                <a:cs typeface="+mn-cs"/>
              </a:rPr>
              <a:t>Bandeen</a:t>
            </a:r>
            <a:r>
              <a:rPr lang="en-US" sz="1200" kern="1200" dirty="0">
                <a:solidFill>
                  <a:schemeClr val="tx1"/>
                </a:solidFill>
                <a:effectLst/>
                <a:latin typeface="+mn-lt"/>
                <a:ea typeface="+mn-ea"/>
                <a:cs typeface="+mn-cs"/>
              </a:rPr>
              <a:t>-Roche, K., Sharps, P., &amp; Lee, J. (July 15, 2015), Gender and Race Variations of the Intersection between Religious Involvement, Early Trauma and Adult Health. Journal of Nursing Scholarship, 47(4), 318-327. </a:t>
            </a:r>
            <a:r>
              <a:rPr lang="en-US" sz="1200" u="sng" kern="1200" dirty="0">
                <a:solidFill>
                  <a:schemeClr val="tx1"/>
                </a:solidFill>
                <a:effectLst/>
                <a:latin typeface="+mn-lt"/>
                <a:ea typeface="+mn-ea"/>
                <a:cs typeface="+mn-cs"/>
                <a:hlinkClick r:id="rId3"/>
              </a:rPr>
              <a:t>https://www.ncbi.nlm.nih.gov/pmc/articles/PMC4969318/</a:t>
            </a:r>
            <a:r>
              <a:rPr lang="en-US" sz="1200" kern="1200" dirty="0">
                <a:solidFill>
                  <a:schemeClr val="tx1"/>
                </a:solidFill>
                <a:effectLst/>
                <a:latin typeface="+mn-lt"/>
                <a:ea typeface="+mn-ea"/>
                <a:cs typeface="+mn-cs"/>
              </a:rPr>
              <a:t> The 10,283 participants included 6,946 women and 3,333 men. </a:t>
            </a:r>
          </a:p>
        </p:txBody>
      </p:sp>
      <p:sp>
        <p:nvSpPr>
          <p:cNvPr id="4" name="Slide Number Placeholder 3"/>
          <p:cNvSpPr>
            <a:spLocks noGrp="1"/>
          </p:cNvSpPr>
          <p:nvPr>
            <p:ph type="sldNum" sz="quarter" idx="10"/>
          </p:nvPr>
        </p:nvSpPr>
        <p:spPr/>
        <p:txBody>
          <a:bodyPr/>
          <a:lstStyle/>
          <a:p>
            <a:fld id="{3D26DF28-F30B-FF47-8F8A-1A1B5A783041}" type="slidenum">
              <a:rPr lang="en-US" smtClean="0"/>
              <a:t>9</a:t>
            </a:fld>
            <a:endParaRPr lang="en-US"/>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2BD2-BF53-6D47-ABA0-EC7190FAB824}"/>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5" name="Footer Placeholder 4">
            <a:extLst>
              <a:ext uri="{FF2B5EF4-FFF2-40B4-BE49-F238E27FC236}">
                <a16:creationId xmlns:a16="http://schemas.microsoft.com/office/drawing/2014/main" id="{BC0CBAB0-610D-9B47-B57B-528B0BF8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AD640-B488-9B48-B3C2-D324E02695B3}"/>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8C71-0197-BC48-B459-9B6D112A96F1}"/>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5" name="Footer Placeholder 4">
            <a:extLst>
              <a:ext uri="{FF2B5EF4-FFF2-40B4-BE49-F238E27FC236}">
                <a16:creationId xmlns:a16="http://schemas.microsoft.com/office/drawing/2014/main" id="{821284E5-8552-AB4E-84C5-139FDCE30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15B62-4ACE-C84E-99E5-526F9AD03E88}"/>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B75A-821F-DE4C-8203-DE15CB4D011C}"/>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5" name="Footer Placeholder 4">
            <a:extLst>
              <a:ext uri="{FF2B5EF4-FFF2-40B4-BE49-F238E27FC236}">
                <a16:creationId xmlns:a16="http://schemas.microsoft.com/office/drawing/2014/main" id="{90584A9F-DD33-974D-9500-9535135C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46CE-4879-7946-B537-26F96E5D8500}"/>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94383-42E2-5B46-8A08-A401D73E0D78}"/>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5" name="Footer Placeholder 4">
            <a:extLst>
              <a:ext uri="{FF2B5EF4-FFF2-40B4-BE49-F238E27FC236}">
                <a16:creationId xmlns:a16="http://schemas.microsoft.com/office/drawing/2014/main" id="{8049E4DF-EC47-5844-BFE9-ACE79511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88D88-63BD-9A4E-9B56-3186B7EBAB5A}"/>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C7EC42-2AFB-B444-949C-8D7B92CF15AF}"/>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5" name="Footer Placeholder 4">
            <a:extLst>
              <a:ext uri="{FF2B5EF4-FFF2-40B4-BE49-F238E27FC236}">
                <a16:creationId xmlns:a16="http://schemas.microsoft.com/office/drawing/2014/main" id="{84EC3520-2729-0444-87C7-8C38103AD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94EE7-9109-0148-AE07-22B573F4B387}"/>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F92AE-619D-7242-9E4A-4A824D39BD1C}"/>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6" name="Footer Placeholder 5">
            <a:extLst>
              <a:ext uri="{FF2B5EF4-FFF2-40B4-BE49-F238E27FC236}">
                <a16:creationId xmlns:a16="http://schemas.microsoft.com/office/drawing/2014/main" id="{FE6AC0E1-1691-B547-A6C8-7392A671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62BA3-816D-4C4B-A003-52B0CD702356}"/>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71E81-F46D-6B4E-B619-00F09CE478A5}"/>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8" name="Footer Placeholder 7">
            <a:extLst>
              <a:ext uri="{FF2B5EF4-FFF2-40B4-BE49-F238E27FC236}">
                <a16:creationId xmlns:a16="http://schemas.microsoft.com/office/drawing/2014/main" id="{0462F3F1-9D7F-CD42-B69B-C500118FC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29DAB-912F-214C-9DD0-738F232CF51F}"/>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B4763-029D-7B41-BA89-ABD4B1D32517}"/>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4" name="Footer Placeholder 3">
            <a:extLst>
              <a:ext uri="{FF2B5EF4-FFF2-40B4-BE49-F238E27FC236}">
                <a16:creationId xmlns:a16="http://schemas.microsoft.com/office/drawing/2014/main" id="{05390E3C-5836-9246-98DD-5548E1481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EB970A-C9C4-3F48-A658-6B19030809B3}"/>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1906-05FC-114A-AB2B-2EB550C9B433}"/>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3" name="Footer Placeholder 2">
            <a:extLst>
              <a:ext uri="{FF2B5EF4-FFF2-40B4-BE49-F238E27FC236}">
                <a16:creationId xmlns:a16="http://schemas.microsoft.com/office/drawing/2014/main" id="{122B8D59-ACCF-1343-9950-11122D7E9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CAD8E-1296-DE42-9500-8504082D1001}"/>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AE799-CEA4-1346-9936-ECEE2C9594AD}"/>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6" name="Footer Placeholder 5">
            <a:extLst>
              <a:ext uri="{FF2B5EF4-FFF2-40B4-BE49-F238E27FC236}">
                <a16:creationId xmlns:a16="http://schemas.microsoft.com/office/drawing/2014/main" id="{B58B8C0F-16E2-E14F-A530-8EED4E39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8A8EC-B695-9743-B8E0-C9AEF2F306E7}"/>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7CDA52-E73B-2B47-B4A8-A834542D9C52}"/>
              </a:ext>
            </a:extLst>
          </p:cNvPr>
          <p:cNvSpPr>
            <a:spLocks noGrp="1"/>
          </p:cNvSpPr>
          <p:nvPr>
            <p:ph type="dt" sz="half" idx="10"/>
          </p:nvPr>
        </p:nvSpPr>
        <p:spPr/>
        <p:txBody>
          <a:bodyPr/>
          <a:lstStyle/>
          <a:p>
            <a:fld id="{21228708-8A7A-324C-AF89-DED6CBA5AADD}" type="datetimeFigureOut">
              <a:rPr lang="en-US" smtClean="0"/>
              <a:t>8/1/2018</a:t>
            </a:fld>
            <a:endParaRPr lang="en-US"/>
          </a:p>
        </p:txBody>
      </p:sp>
      <p:sp>
        <p:nvSpPr>
          <p:cNvPr id="6" name="Footer Placeholder 5">
            <a:extLst>
              <a:ext uri="{FF2B5EF4-FFF2-40B4-BE49-F238E27FC236}">
                <a16:creationId xmlns:a16="http://schemas.microsoft.com/office/drawing/2014/main" id="{3944D026-2535-D240-9B18-CAA136E0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8876F-7493-DF43-B636-3F1DBA5DFF86}"/>
              </a:ext>
            </a:extLst>
          </p:cNvPr>
          <p:cNvSpPr>
            <a:spLocks noGrp="1"/>
          </p:cNvSpPr>
          <p:nvPr>
            <p:ph type="sldNum" sz="quarter" idx="12"/>
          </p:nvPr>
        </p:nvSpPr>
        <p:spPr/>
        <p:txBody>
          <a:bodyPr/>
          <a:lstStyle/>
          <a:p>
            <a:fld id="{98700D1B-5114-3442-AAE7-C982292D98FC}" type="slidenum">
              <a:rPr lang="en-US" smtClean="0"/>
              <a:t>‹nº›</a:t>
            </a:fld>
            <a:endParaRPr lang="en-US"/>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t>8/1/2018</a:t>
            </a:fld>
            <a:endParaRPr lang="en-US"/>
          </a:p>
        </p:txBody>
      </p:sp>
      <p:sp>
        <p:nvSpPr>
          <p:cNvPr id="5" name="Footer Placeholder 4">
            <a:extLst>
              <a:ext uri="{FF2B5EF4-FFF2-40B4-BE49-F238E27FC236}">
                <a16:creationId xmlns:a16="http://schemas.microsoft.com/office/drawing/2014/main"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t>‹nº›</a:t>
            </a:fld>
            <a:endParaRPr lang="en-US"/>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id="{4819BD8A-810F-BB41-9884-BDBA1836BBB6}"/>
              </a:ext>
            </a:extLst>
          </p:cNvPr>
          <p:cNvSpPr>
            <a:spLocks noGrp="1"/>
          </p:cNvSpPr>
          <p:nvPr>
            <p:ph type="ctrTitle"/>
          </p:nvPr>
        </p:nvSpPr>
        <p:spPr>
          <a:xfrm>
            <a:off x="4857748" y="1465262"/>
            <a:ext cx="5286383" cy="2387600"/>
          </a:xfrm>
        </p:spPr>
        <p:txBody>
          <a:bodyPr>
            <a:normAutofit/>
          </a:bodyPr>
          <a:lstStyle/>
          <a:p>
            <a:r>
              <a:rPr lang="en-US" sz="4800" b="1" dirty="0">
                <a:latin typeface="Avenir Next" panose="020B0503020202020204" pitchFamily="34" charset="0"/>
              </a:rPr>
              <a:t>PALAVRAS </a:t>
            </a:r>
            <a:br>
              <a:rPr lang="en-US" sz="4800" b="1" dirty="0">
                <a:latin typeface="Avenir Next" panose="020B0503020202020204" pitchFamily="34" charset="0"/>
              </a:rPr>
            </a:br>
            <a:r>
              <a:rPr lang="en-US" sz="4800" b="1" dirty="0">
                <a:solidFill>
                  <a:srgbClr val="FF0000"/>
                </a:solidFill>
                <a:latin typeface="SignPainter HouseScript" panose="02000006070000020004" pitchFamily="2" charset="0"/>
              </a:rPr>
              <a:t>que</a:t>
            </a:r>
            <a:r>
              <a:rPr lang="en-US" sz="4800" dirty="0">
                <a:solidFill>
                  <a:srgbClr val="FF0000"/>
                </a:solidFill>
                <a:latin typeface="SignPainter HouseScript" panose="02000006070000020004" pitchFamily="2" charset="0"/>
              </a:rPr>
              <a:t>  </a:t>
            </a:r>
            <a:br>
              <a:rPr lang="en-US" sz="4800" dirty="0">
                <a:solidFill>
                  <a:srgbClr val="FF0000"/>
                </a:solidFill>
                <a:latin typeface="Avenir Next" panose="020B0503020202020204" pitchFamily="34" charset="0"/>
              </a:rPr>
            </a:br>
            <a:r>
              <a:rPr lang="en-US" sz="4800" b="1" dirty="0">
                <a:latin typeface="Avenir Next" panose="020B0503020202020204" pitchFamily="34" charset="0"/>
              </a:rPr>
              <a:t>FEREM</a:t>
            </a:r>
          </a:p>
        </p:txBody>
      </p:sp>
      <p:sp>
        <p:nvSpPr>
          <p:cNvPr id="3" name="Subtitle 2">
            <a:extLst>
              <a:ext uri="{FF2B5EF4-FFF2-40B4-BE49-F238E27FC236}">
                <a16:creationId xmlns:a16="http://schemas.microsoft.com/office/drawing/2014/main" id="{A85AB1B6-A9F0-0642-89DA-7133A5982FE4}"/>
              </a:ext>
            </a:extLst>
          </p:cNvPr>
          <p:cNvSpPr>
            <a:spLocks noGrp="1"/>
          </p:cNvSpPr>
          <p:nvPr>
            <p:ph type="subTitle" idx="1"/>
          </p:nvPr>
        </p:nvSpPr>
        <p:spPr>
          <a:xfrm>
            <a:off x="4914894" y="3887794"/>
            <a:ext cx="5253037" cy="884237"/>
          </a:xfrm>
        </p:spPr>
        <p:txBody>
          <a:bodyPr>
            <a:normAutofit/>
          </a:bodyPr>
          <a:lstStyle/>
          <a:p>
            <a:r>
              <a:rPr lang="en-US" sz="1800" b="1" dirty="0">
                <a:latin typeface="Avenir Roman" panose="02000503020000020003" pitchFamily="2" charset="0"/>
              </a:rPr>
              <a:t>O TRAUMA DO ABUSO EMOCIONAL</a:t>
            </a:r>
          </a:p>
        </p:txBody>
      </p:sp>
      <p:sp>
        <p:nvSpPr>
          <p:cNvPr id="6" name="Subtitle 2">
            <a:extLst>
              <a:ext uri="{FF2B5EF4-FFF2-40B4-BE49-F238E27FC236}">
                <a16:creationId xmlns:a16="http://schemas.microsoft.com/office/drawing/2014/main" id="{296395DA-F171-0A4B-B49C-58AC02F5827A}"/>
              </a:ext>
            </a:extLst>
          </p:cNvPr>
          <p:cNvSpPr txBox="1">
            <a:spLocks/>
          </p:cNvSpPr>
          <p:nvPr/>
        </p:nvSpPr>
        <p:spPr>
          <a:xfrm>
            <a:off x="5237649" y="4306377"/>
            <a:ext cx="4748070" cy="1491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a:latin typeface="Avenir Next" panose="020B0503020202020204" pitchFamily="34" charset="0"/>
              </a:rPr>
              <a:t>POR DR KATIA REINERT |GCHM ASSOCIATE DIRECTOR</a:t>
            </a:r>
          </a:p>
          <a:p>
            <a:endParaRPr lang="en-US" sz="1800" dirty="0"/>
          </a:p>
        </p:txBody>
      </p:sp>
      <p:pic>
        <p:nvPicPr>
          <p:cNvPr id="8" name="Picture 7">
            <a:extLst>
              <a:ext uri="{FF2B5EF4-FFF2-40B4-BE49-F238E27FC236}">
                <a16:creationId xmlns:a16="http://schemas.microsoft.com/office/drawing/2014/main" id="{8A38FADE-FCAB-E247-9BA3-349F1456695A}"/>
              </a:ext>
            </a:extLst>
          </p:cNvPr>
          <p:cNvPicPr/>
          <p:nvPr/>
        </p:nvPicPr>
        <p:blipFill>
          <a:blip r:embed="rId4" cstate="email">
            <a:extLst>
              <a:ext uri="{28A0092B-C50C-407E-A947-70E740481C1C}">
                <a14:useLocalDpi xmlns:a14="http://schemas.microsoft.com/office/drawing/2010/main"/>
              </a:ext>
            </a:extLst>
          </a:blip>
          <a:stretch>
            <a:fillRect/>
          </a:stretch>
        </p:blipFill>
        <p:spPr>
          <a:xfrm>
            <a:off x="6709244" y="5318124"/>
            <a:ext cx="1664335" cy="445135"/>
          </a:xfrm>
          <a:prstGeom prst="rect">
            <a:avLst/>
          </a:prstGeom>
        </p:spPr>
      </p:pic>
      <p:sp>
        <p:nvSpPr>
          <p:cNvPr id="11" name="TextBox 10">
            <a:extLst>
              <a:ext uri="{FF2B5EF4-FFF2-40B4-BE49-F238E27FC236}">
                <a16:creationId xmlns:a16="http://schemas.microsoft.com/office/drawing/2014/main" id="{7F0351A0-D98F-B848-9338-342A0041A1AA}"/>
              </a:ext>
            </a:extLst>
          </p:cNvPr>
          <p:cNvSpPr txBox="1"/>
          <p:nvPr/>
        </p:nvSpPr>
        <p:spPr>
          <a:xfrm>
            <a:off x="6025819" y="5796824"/>
            <a:ext cx="3031183" cy="338554"/>
          </a:xfrm>
          <a:prstGeom prst="rect">
            <a:avLst/>
          </a:prstGeom>
          <a:noFill/>
        </p:spPr>
        <p:txBody>
          <a:bodyPr wrap="square" rtlCol="0">
            <a:spAutoFit/>
          </a:bodyPr>
          <a:lstStyle/>
          <a:p>
            <a:pPr algn="ctr"/>
            <a:r>
              <a:rPr lang="en-US" sz="1600" b="1" spc="300" dirty="0">
                <a:latin typeface="Avenir Next" panose="020B0503020202020204" pitchFamily="34" charset="0"/>
              </a:rPr>
              <a:t>2018 EMPHASIS DAY </a:t>
            </a:r>
          </a:p>
        </p:txBody>
      </p:sp>
      <p:pic>
        <p:nvPicPr>
          <p:cNvPr id="5" name="Picture 4">
            <a:extLst>
              <a:ext uri="{FF2B5EF4-FFF2-40B4-BE49-F238E27FC236}">
                <a16:creationId xmlns:a16="http://schemas.microsoft.com/office/drawing/2014/main" id="{47C28364-6C02-2E4E-98BB-B029FC5B217A}"/>
              </a:ext>
            </a:extLst>
          </p:cNvPr>
          <p:cNvPicPr>
            <a:picLocks noChangeAspect="1"/>
          </p:cNvPicPr>
          <p:nvPr/>
        </p:nvPicPr>
        <p:blipFill>
          <a:blip r:embed="rId5"/>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A1F2A-136A-184D-A9E0-BAF1FB497BE7}"/>
              </a:ext>
            </a:extLst>
          </p:cNvPr>
          <p:cNvPicPr>
            <a:picLocks noChangeAspect="1"/>
          </p:cNvPicPr>
          <p:nvPr/>
        </p:nvPicPr>
        <p:blipFill>
          <a:blip r:embed="rId3"/>
          <a:stretch>
            <a:fillRect/>
          </a:stretch>
        </p:blipFill>
        <p:spPr>
          <a:xfrm>
            <a:off x="0" y="0"/>
            <a:ext cx="12179300" cy="6858000"/>
          </a:xfrm>
          <a:prstGeom prst="rect">
            <a:avLst/>
          </a:prstGeom>
        </p:spPr>
      </p:pic>
      <p:sp>
        <p:nvSpPr>
          <p:cNvPr id="9" name="Title 8">
            <a:extLst>
              <a:ext uri="{FF2B5EF4-FFF2-40B4-BE49-F238E27FC236}">
                <a16:creationId xmlns:a16="http://schemas.microsoft.com/office/drawing/2014/main" id="{D323B386-472D-A045-868F-166EEAB86034}"/>
              </a:ext>
            </a:extLst>
          </p:cNvPr>
          <p:cNvSpPr>
            <a:spLocks noGrp="1"/>
          </p:cNvSpPr>
          <p:nvPr>
            <p:ph type="title"/>
          </p:nvPr>
        </p:nvSpPr>
        <p:spPr>
          <a:xfrm>
            <a:off x="580294" y="494078"/>
            <a:ext cx="7321060" cy="1325563"/>
          </a:xfrm>
        </p:spPr>
        <p:txBody>
          <a:bodyPr>
            <a:normAutofit/>
          </a:bodyPr>
          <a:lstStyle/>
          <a:p>
            <a:r>
              <a:rPr lang="en-US" sz="3600" dirty="0">
                <a:latin typeface="Avenir Next" panose="020B0503020202020204" pitchFamily="34" charset="0"/>
              </a:rPr>
              <a:t>DEFINIR </a:t>
            </a:r>
            <a:r>
              <a:rPr lang="en-US" sz="3600" b="1" dirty="0">
                <a:latin typeface="Avenir Next" panose="020B0503020202020204" pitchFamily="34" charset="0"/>
              </a:rPr>
              <a:t>ABUSO EMOCIONAL</a:t>
            </a:r>
          </a:p>
        </p:txBody>
      </p:sp>
      <p:sp>
        <p:nvSpPr>
          <p:cNvPr id="10" name="Content Placeholder 9">
            <a:extLst>
              <a:ext uri="{FF2B5EF4-FFF2-40B4-BE49-F238E27FC236}">
                <a16:creationId xmlns:a16="http://schemas.microsoft.com/office/drawing/2014/main" id="{4EDBAB8B-C352-2E46-9443-C75AF9AD98C2}"/>
              </a:ext>
            </a:extLst>
          </p:cNvPr>
          <p:cNvSpPr>
            <a:spLocks noGrp="1"/>
          </p:cNvSpPr>
          <p:nvPr>
            <p:ph idx="1"/>
          </p:nvPr>
        </p:nvSpPr>
        <p:spPr>
          <a:xfrm>
            <a:off x="603740" y="1743564"/>
            <a:ext cx="5914291" cy="4926866"/>
          </a:xfrm>
        </p:spPr>
        <p:txBody>
          <a:bodyPr>
            <a:normAutofit/>
          </a:bodyPr>
          <a:lstStyle/>
          <a:p>
            <a:pPr algn="just"/>
            <a:r>
              <a:rPr lang="pt-PT" sz="2400" dirty="0"/>
              <a:t>Discurso e/ou comportamento que é:</a:t>
            </a:r>
          </a:p>
          <a:p>
            <a:pPr lvl="1" algn="just"/>
            <a:r>
              <a:rPr lang="pt-PT" sz="2000" b="1" dirty="0"/>
              <a:t>Controlar</a:t>
            </a:r>
            <a:r>
              <a:rPr lang="pt-PT" sz="2000" dirty="0"/>
              <a:t>, menosprezar, punir, manipular.</a:t>
            </a:r>
          </a:p>
          <a:p>
            <a:pPr lvl="1" algn="just"/>
            <a:r>
              <a:rPr lang="pt-PT" sz="2000" b="1" dirty="0"/>
              <a:t>Insultar</a:t>
            </a:r>
            <a:r>
              <a:rPr lang="pt-PT" sz="2000" dirty="0"/>
              <a:t> e tentar assustar, isolar ou controlar.</a:t>
            </a:r>
          </a:p>
          <a:p>
            <a:pPr algn="just"/>
            <a:r>
              <a:rPr lang="pt-PT" sz="2400" dirty="0"/>
              <a:t>Métodos Indiretos de controlo:</a:t>
            </a:r>
          </a:p>
          <a:p>
            <a:pPr lvl="1" algn="just"/>
            <a:r>
              <a:rPr lang="pt-PT" sz="2000" b="1" dirty="0"/>
              <a:t>Reter</a:t>
            </a:r>
            <a:r>
              <a:rPr lang="pt-PT" sz="2000" dirty="0"/>
              <a:t> amor, apoio de comunicação, dinheiro.</a:t>
            </a:r>
          </a:p>
          <a:p>
            <a:pPr lvl="1" algn="just"/>
            <a:r>
              <a:rPr lang="pt-PT" sz="2000" dirty="0"/>
              <a:t>Comportamento passivo-agressivo é </a:t>
            </a:r>
            <a:r>
              <a:rPr lang="pt-PT" sz="2000" b="1" dirty="0"/>
              <a:t>hostilidade encoberta</a:t>
            </a:r>
            <a:r>
              <a:rPr lang="pt-PT" sz="2000" dirty="0"/>
              <a:t>.</a:t>
            </a:r>
          </a:p>
          <a:p>
            <a:pPr algn="just"/>
            <a:r>
              <a:rPr lang="pt-PT" sz="2400" dirty="0"/>
              <a:t>Métodos diretos para manter o poder:</a:t>
            </a:r>
          </a:p>
          <a:p>
            <a:pPr lvl="1" algn="just"/>
            <a:r>
              <a:rPr lang="pt-PT" sz="2000" b="1" dirty="0"/>
              <a:t>Ditar </a:t>
            </a:r>
            <a:r>
              <a:rPr lang="pt-PT" sz="2000" dirty="0"/>
              <a:t>onde a pessoa vai, com quem fala, espiar e perseguir.</a:t>
            </a:r>
          </a:p>
          <a:p>
            <a:pPr lvl="1" algn="just"/>
            <a:r>
              <a:rPr lang="pt-PT" sz="2000" b="1" dirty="0"/>
              <a:t>Invadir</a:t>
            </a:r>
            <a:r>
              <a:rPr lang="pt-PT" sz="2000" dirty="0"/>
              <a:t> a pessoa, espaço ou pertences – desrespeitando limites.</a:t>
            </a:r>
          </a:p>
        </p:txBody>
      </p:sp>
    </p:spTree>
    <p:extLst>
      <p:ext uri="{BB962C8B-B14F-4D97-AF65-F5344CB8AC3E}">
        <p14:creationId xmlns:p14="http://schemas.microsoft.com/office/powerpoint/2010/main" val="297212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id="{C265B5D4-CEB5-5647-AE1A-CCFFFA7A8495}"/>
              </a:ext>
            </a:extLst>
          </p:cNvPr>
          <p:cNvSpPr>
            <a:spLocks noGrp="1"/>
          </p:cNvSpPr>
          <p:nvPr>
            <p:ph type="title"/>
          </p:nvPr>
        </p:nvSpPr>
        <p:spPr>
          <a:xfrm>
            <a:off x="293077" y="388571"/>
            <a:ext cx="11060723" cy="1325563"/>
          </a:xfrm>
        </p:spPr>
        <p:txBody>
          <a:bodyPr>
            <a:normAutofit/>
          </a:bodyPr>
          <a:lstStyle/>
          <a:p>
            <a:r>
              <a:rPr lang="en-US" sz="3600" dirty="0">
                <a:latin typeface="Avenir Next" panose="020B0503020202020204" pitchFamily="34" charset="0"/>
              </a:rPr>
              <a:t>O ABUSO EMOCIONAL </a:t>
            </a:r>
            <a:r>
              <a:rPr lang="en-US" sz="3600" b="1" dirty="0">
                <a:latin typeface="Avenir Next" panose="020B0503020202020204" pitchFamily="34" charset="0"/>
              </a:rPr>
              <a:t>É. . .</a:t>
            </a:r>
          </a:p>
        </p:txBody>
      </p:sp>
      <p:sp>
        <p:nvSpPr>
          <p:cNvPr id="3" name="Content Placeholder 2">
            <a:extLst>
              <a:ext uri="{FF2B5EF4-FFF2-40B4-BE49-F238E27FC236}">
                <a16:creationId xmlns:a16="http://schemas.microsoft.com/office/drawing/2014/main" id="{75518D99-F3F0-5941-80ED-750272D14F7D}"/>
              </a:ext>
            </a:extLst>
          </p:cNvPr>
          <p:cNvSpPr>
            <a:spLocks noGrp="1"/>
          </p:cNvSpPr>
          <p:nvPr>
            <p:ph idx="1"/>
          </p:nvPr>
        </p:nvSpPr>
        <p:spPr>
          <a:xfrm>
            <a:off x="592017" y="1825625"/>
            <a:ext cx="6324600" cy="4351338"/>
          </a:xfrm>
        </p:spPr>
        <p:txBody>
          <a:bodyPr>
            <a:normAutofit/>
          </a:bodyPr>
          <a:lstStyle/>
          <a:p>
            <a:pPr marL="0" indent="0" algn="ctr">
              <a:buNone/>
            </a:pPr>
            <a:r>
              <a:rPr lang="pt-PT" sz="2400" dirty="0"/>
              <a:t>Uma pessoa emocionalmente abusada sente-se frequentemente</a:t>
            </a:r>
          </a:p>
          <a:p>
            <a:pPr marL="0" indent="0" algn="ctr">
              <a:buNone/>
            </a:pPr>
            <a:r>
              <a:rPr lang="pt-PT" sz="2400" b="1" i="1" dirty="0">
                <a:solidFill>
                  <a:srgbClr val="C00000"/>
                </a:solidFill>
              </a:rPr>
              <a:t>insignificante</a:t>
            </a:r>
            <a:r>
              <a:rPr lang="pt-PT" sz="2400" b="1" i="1" dirty="0"/>
              <a:t> </a:t>
            </a:r>
            <a:r>
              <a:rPr lang="pt-PT" sz="2400" dirty="0"/>
              <a:t>e</a:t>
            </a:r>
            <a:r>
              <a:rPr lang="pt-PT" sz="2400" b="1" i="1" dirty="0"/>
              <a:t> </a:t>
            </a:r>
            <a:r>
              <a:rPr lang="pt-PT" sz="2400" b="1" i="1" dirty="0">
                <a:solidFill>
                  <a:srgbClr val="C00000"/>
                </a:solidFill>
              </a:rPr>
              <a:t>invisível</a:t>
            </a:r>
            <a:r>
              <a:rPr lang="pt-PT" sz="2400" b="1" i="1" dirty="0">
                <a:solidFill>
                  <a:srgbClr val="FF0000"/>
                </a:solidFill>
              </a:rPr>
              <a:t> </a:t>
            </a:r>
          </a:p>
          <a:p>
            <a:pPr marL="0" indent="0" algn="ctr">
              <a:buNone/>
            </a:pPr>
            <a:r>
              <a:rPr lang="pt-PT" sz="2400" dirty="0"/>
              <a:t>O que pode deixar cicatrizes muito mais duradouras que atos de violência física</a:t>
            </a:r>
            <a:r>
              <a:rPr lang="en-US" sz="2400" dirty="0"/>
              <a:t>.</a:t>
            </a:r>
          </a:p>
          <a:p>
            <a:pPr marL="0" indent="0" algn="ctr">
              <a:buNone/>
            </a:pPr>
            <a:endParaRPr lang="en-US" sz="2400" dirty="0"/>
          </a:p>
          <a:p>
            <a:pPr lvl="1"/>
            <a:r>
              <a:rPr lang="pt-PT" dirty="0"/>
              <a:t>O abuso físico diz, “Tu </a:t>
            </a:r>
            <a:r>
              <a:rPr lang="pt-PT" b="1" dirty="0"/>
              <a:t>não vales o esforço</a:t>
            </a:r>
            <a:r>
              <a:rPr lang="pt-PT" dirty="0"/>
              <a:t>.” </a:t>
            </a:r>
            <a:r>
              <a:rPr lang="pt-PT" i="1" dirty="0"/>
              <a:t>(Insignificante)</a:t>
            </a:r>
          </a:p>
          <a:p>
            <a:pPr lvl="1"/>
            <a:r>
              <a:rPr lang="pt-PT" dirty="0"/>
              <a:t>O abuso emocional diz, “Tu </a:t>
            </a:r>
            <a:r>
              <a:rPr lang="pt-PT" b="1" dirty="0"/>
              <a:t>nem sequer existes</a:t>
            </a:r>
            <a:r>
              <a:rPr lang="pt-PT" dirty="0"/>
              <a:t>.” </a:t>
            </a:r>
            <a:r>
              <a:rPr lang="pt-PT" i="1" dirty="0"/>
              <a:t>(Invisível)</a:t>
            </a:r>
          </a:p>
        </p:txBody>
      </p:sp>
    </p:spTree>
    <p:extLst>
      <p:ext uri="{BB962C8B-B14F-4D97-AF65-F5344CB8AC3E}">
        <p14:creationId xmlns:p14="http://schemas.microsoft.com/office/powerpoint/2010/main" val="205256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994C1-A9DD-4846-B08F-BA7FF6DCF55F}"/>
              </a:ext>
            </a:extLst>
          </p:cNvPr>
          <p:cNvPicPr>
            <a:picLocks noChangeAspect="1"/>
          </p:cNvPicPr>
          <p:nvPr/>
        </p:nvPicPr>
        <p:blipFill>
          <a:blip r:embed="rId3"/>
          <a:stretch>
            <a:fillRect/>
          </a:stretch>
        </p:blipFill>
        <p:spPr>
          <a:xfrm>
            <a:off x="-128588" y="-281354"/>
            <a:ext cx="12429340" cy="7310804"/>
          </a:xfrm>
          <a:prstGeom prst="rect">
            <a:avLst/>
          </a:prstGeom>
        </p:spPr>
      </p:pic>
      <p:sp>
        <p:nvSpPr>
          <p:cNvPr id="2" name="Title 1">
            <a:extLst>
              <a:ext uri="{FF2B5EF4-FFF2-40B4-BE49-F238E27FC236}">
                <a16:creationId xmlns:a16="http://schemas.microsoft.com/office/drawing/2014/main" id="{682267EC-0185-7341-B22D-1965E0539C01}"/>
              </a:ext>
            </a:extLst>
          </p:cNvPr>
          <p:cNvSpPr>
            <a:spLocks noGrp="1"/>
          </p:cNvSpPr>
          <p:nvPr>
            <p:ph type="title"/>
          </p:nvPr>
        </p:nvSpPr>
        <p:spPr>
          <a:xfrm>
            <a:off x="-70188" y="365125"/>
            <a:ext cx="8669215" cy="1325563"/>
          </a:xfrm>
        </p:spPr>
        <p:txBody>
          <a:bodyPr>
            <a:normAutofit/>
          </a:bodyPr>
          <a:lstStyle/>
          <a:p>
            <a:pPr algn="ctr"/>
            <a:r>
              <a:rPr lang="en-US" sz="3600" dirty="0">
                <a:latin typeface="Avenir Next" panose="020B0503020202020204" pitchFamily="34" charset="0"/>
              </a:rPr>
              <a:t>O QUE É O </a:t>
            </a:r>
            <a:r>
              <a:rPr lang="en-US" sz="3600" b="1" dirty="0">
                <a:latin typeface="Avenir Next" panose="020B0503020202020204" pitchFamily="34" charset="0"/>
              </a:rPr>
              <a:t>ABUSO EMOCIONAL?</a:t>
            </a:r>
          </a:p>
        </p:txBody>
      </p:sp>
      <p:sp>
        <p:nvSpPr>
          <p:cNvPr id="3" name="Content Placeholder 2">
            <a:extLst>
              <a:ext uri="{FF2B5EF4-FFF2-40B4-BE49-F238E27FC236}">
                <a16:creationId xmlns:a16="http://schemas.microsoft.com/office/drawing/2014/main" id="{23CA1B76-8FD2-5444-8042-FFA9D1D020F6}"/>
              </a:ext>
            </a:extLst>
          </p:cNvPr>
          <p:cNvSpPr>
            <a:spLocks noGrp="1"/>
          </p:cNvSpPr>
          <p:nvPr>
            <p:ph idx="1"/>
          </p:nvPr>
        </p:nvSpPr>
        <p:spPr>
          <a:xfrm>
            <a:off x="803476" y="1721452"/>
            <a:ext cx="5967714" cy="4351338"/>
          </a:xfrm>
        </p:spPr>
        <p:txBody>
          <a:bodyPr>
            <a:normAutofit lnSpcReduction="10000"/>
          </a:bodyPr>
          <a:lstStyle/>
          <a:p>
            <a:r>
              <a:rPr lang="pt-PT" dirty="0"/>
              <a:t>O QUE </a:t>
            </a:r>
            <a:r>
              <a:rPr lang="pt-PT" b="1" dirty="0">
                <a:solidFill>
                  <a:srgbClr val="C00000"/>
                </a:solidFill>
              </a:rPr>
              <a:t>NÃO É: </a:t>
            </a:r>
          </a:p>
          <a:p>
            <a:pPr marL="457200" lvl="1" indent="0">
              <a:buNone/>
            </a:pPr>
            <a:r>
              <a:rPr lang="pt-PT" sz="2800" dirty="0"/>
              <a:t>O conflito normal entre duas pessoas. As pessoas precisam de ter </a:t>
            </a:r>
            <a:r>
              <a:rPr lang="pt-PT" sz="2800" b="1" dirty="0"/>
              <a:t>as suas próprias opiniões e a Liberdade de as expressarem</a:t>
            </a:r>
            <a:r>
              <a:rPr lang="pt-PT" sz="2800" dirty="0"/>
              <a:t>.</a:t>
            </a:r>
          </a:p>
          <a:p>
            <a:endParaRPr lang="pt-PT" dirty="0"/>
          </a:p>
          <a:p>
            <a:r>
              <a:rPr lang="pt-PT" dirty="0"/>
              <a:t>O QUE </a:t>
            </a:r>
            <a:r>
              <a:rPr lang="pt-PT" b="1" dirty="0">
                <a:solidFill>
                  <a:srgbClr val="C00000"/>
                </a:solidFill>
              </a:rPr>
              <a:t>É:</a:t>
            </a:r>
          </a:p>
          <a:p>
            <a:pPr marL="457200" lvl="1" indent="0">
              <a:buNone/>
            </a:pPr>
            <a:r>
              <a:rPr lang="pt-PT" sz="2800" dirty="0"/>
              <a:t>Uma dinâmica de domínio </a:t>
            </a:r>
            <a:r>
              <a:rPr lang="pt-PT" sz="2800" b="1" dirty="0"/>
              <a:t>intencional</a:t>
            </a:r>
            <a:r>
              <a:rPr lang="pt-PT" sz="2800" dirty="0"/>
              <a:t> usada para obter </a:t>
            </a:r>
            <a:r>
              <a:rPr lang="pt-PT" sz="2800" b="1" dirty="0"/>
              <a:t>poder</a:t>
            </a:r>
            <a:r>
              <a:rPr lang="pt-PT" sz="2800" dirty="0"/>
              <a:t> e </a:t>
            </a:r>
            <a:r>
              <a:rPr lang="pt-PT" sz="2800" b="1" dirty="0"/>
              <a:t>para manter </a:t>
            </a:r>
            <a:r>
              <a:rPr lang="pt-PT" sz="2800" dirty="0"/>
              <a:t>a outra pessoa </a:t>
            </a:r>
            <a:r>
              <a:rPr lang="pt-PT" sz="2800" b="1" dirty="0" err="1"/>
              <a:t>cob</a:t>
            </a:r>
            <a:r>
              <a:rPr lang="pt-PT" sz="2800" b="1" dirty="0"/>
              <a:t> controlo</a:t>
            </a:r>
            <a:r>
              <a:rPr lang="pt-PT" sz="2800" dirty="0"/>
              <a:t>.</a:t>
            </a:r>
          </a:p>
        </p:txBody>
      </p:sp>
    </p:spTree>
    <p:extLst>
      <p:ext uri="{BB962C8B-B14F-4D97-AF65-F5344CB8AC3E}">
        <p14:creationId xmlns:p14="http://schemas.microsoft.com/office/powerpoint/2010/main" val="348325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B40A894-A07A-D64D-A001-6BC7A5E89A2E}"/>
              </a:ext>
            </a:extLst>
          </p:cNvPr>
          <p:cNvSpPr>
            <a:spLocks noGrp="1"/>
          </p:cNvSpPr>
          <p:nvPr>
            <p:ph type="title"/>
          </p:nvPr>
        </p:nvSpPr>
        <p:spPr>
          <a:xfrm>
            <a:off x="2511706" y="862839"/>
            <a:ext cx="7638328" cy="1325563"/>
          </a:xfrm>
        </p:spPr>
        <p:txBody>
          <a:bodyPr>
            <a:normAutofit/>
          </a:bodyPr>
          <a:lstStyle/>
          <a:p>
            <a:pPr algn="ctr"/>
            <a:r>
              <a:rPr lang="en-US" sz="3600" b="1" dirty="0">
                <a:latin typeface="Avenir Next" panose="020B0503020202020204" pitchFamily="34" charset="0"/>
              </a:rPr>
              <a:t>SINAIS</a:t>
            </a:r>
            <a:r>
              <a:rPr lang="en-US" sz="3600" dirty="0">
                <a:latin typeface="Avenir Next" panose="020B0503020202020204" pitchFamily="34" charset="0"/>
              </a:rPr>
              <a:t> DE ABUSO EMOCIONAL</a:t>
            </a:r>
          </a:p>
        </p:txBody>
      </p:sp>
      <p:sp>
        <p:nvSpPr>
          <p:cNvPr id="3" name="Content Placeholder 2">
            <a:extLst>
              <a:ext uri="{FF2B5EF4-FFF2-40B4-BE49-F238E27FC236}">
                <a16:creationId xmlns:a16="http://schemas.microsoft.com/office/drawing/2014/main" id="{E8E3D4F9-65CB-EB48-AF34-46783ECC0879}"/>
              </a:ext>
            </a:extLst>
          </p:cNvPr>
          <p:cNvSpPr>
            <a:spLocks noGrp="1"/>
          </p:cNvSpPr>
          <p:nvPr>
            <p:ph idx="1"/>
          </p:nvPr>
        </p:nvSpPr>
        <p:spPr>
          <a:xfrm>
            <a:off x="1509531" y="2300187"/>
            <a:ext cx="8653041" cy="4351338"/>
          </a:xfrm>
        </p:spPr>
        <p:txBody>
          <a:bodyPr/>
          <a:lstStyle/>
          <a:p>
            <a:r>
              <a:rPr lang="en-US" sz="2000" b="1" dirty="0">
                <a:solidFill>
                  <a:srgbClr val="C00000"/>
                </a:solidFill>
              </a:rPr>
              <a:t>SINAIS FÍSICOS NA VÍTIMA PODEM SER:</a:t>
            </a:r>
          </a:p>
          <a:p>
            <a:pPr lvl="1"/>
            <a:r>
              <a:rPr lang="pt-PT" dirty="0"/>
              <a:t>Dentes cerrados</a:t>
            </a:r>
          </a:p>
          <a:p>
            <a:pPr lvl="1"/>
            <a:r>
              <a:rPr lang="pt-PT" dirty="0"/>
              <a:t>Coração acelerado</a:t>
            </a:r>
          </a:p>
          <a:p>
            <a:pPr lvl="1"/>
            <a:r>
              <a:rPr lang="pt-PT" dirty="0"/>
              <a:t>A sensação de que uma conversa normal é um ataque pessoal</a:t>
            </a:r>
          </a:p>
          <a:p>
            <a:r>
              <a:rPr lang="pt-PT" sz="2000" b="1" dirty="0">
                <a:solidFill>
                  <a:srgbClr val="C00000"/>
                </a:solidFill>
              </a:rPr>
              <a:t>SINAIS COMPORTAMENTAIS COMUNS NA VÍTIMA PODEM SER :</a:t>
            </a:r>
          </a:p>
          <a:p>
            <a:pPr lvl="1"/>
            <a:r>
              <a:rPr lang="pt-PT" dirty="0"/>
              <a:t>Desculpar-se constantemente pelo comportamento do cônjuge </a:t>
            </a:r>
            <a:r>
              <a:rPr lang="pt-PT" b="1" dirty="0"/>
              <a:t>(desculpas injustificadas)</a:t>
            </a:r>
            <a:endParaRPr lang="pt-PT" dirty="0"/>
          </a:p>
          <a:p>
            <a:pPr lvl="1"/>
            <a:r>
              <a:rPr lang="pt-PT" dirty="0"/>
              <a:t>Sentir constantemente a necessidade de mudar coisas em si para corresponder às exigências de alguém </a:t>
            </a:r>
            <a:r>
              <a:rPr lang="pt-PT" b="1" dirty="0"/>
              <a:t>(culpa própria)</a:t>
            </a:r>
            <a:endParaRPr lang="pt-PT" dirty="0"/>
          </a:p>
          <a:p>
            <a:pPr lvl="1"/>
            <a:endParaRPr lang="en-US" dirty="0"/>
          </a:p>
          <a:p>
            <a:endParaRPr lang="en-US" dirty="0"/>
          </a:p>
        </p:txBody>
      </p:sp>
    </p:spTree>
    <p:extLst>
      <p:ext uri="{BB962C8B-B14F-4D97-AF65-F5344CB8AC3E}">
        <p14:creationId xmlns:p14="http://schemas.microsoft.com/office/powerpoint/2010/main" val="212983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07529BE6-80C0-E64F-8DC5-0C54974DB11D}"/>
              </a:ext>
            </a:extLst>
          </p:cNvPr>
          <p:cNvSpPr>
            <a:spLocks noGrp="1"/>
          </p:cNvSpPr>
          <p:nvPr>
            <p:ph type="title"/>
          </p:nvPr>
        </p:nvSpPr>
        <p:spPr>
          <a:xfrm>
            <a:off x="1891494" y="816539"/>
            <a:ext cx="9043415" cy="1325563"/>
          </a:xfrm>
        </p:spPr>
        <p:txBody>
          <a:bodyPr>
            <a:normAutofit/>
          </a:bodyPr>
          <a:lstStyle/>
          <a:p>
            <a:pPr algn="ctr"/>
            <a:r>
              <a:rPr lang="en-US" sz="3600" dirty="0">
                <a:latin typeface="Avenir Next" panose="020B0503020202020204" pitchFamily="34" charset="0"/>
              </a:rPr>
              <a:t>AUTO-TESTE </a:t>
            </a:r>
            <a:r>
              <a:rPr lang="en-US" sz="3600" b="1" dirty="0">
                <a:latin typeface="Avenir Next" panose="020B0503020202020204" pitchFamily="34" charset="0"/>
              </a:rPr>
              <a:t>DE ABUSO EMOCIONAL</a:t>
            </a:r>
          </a:p>
        </p:txBody>
      </p:sp>
      <p:sp>
        <p:nvSpPr>
          <p:cNvPr id="3" name="Content Placeholder 2">
            <a:extLst>
              <a:ext uri="{FF2B5EF4-FFF2-40B4-BE49-F238E27FC236}">
                <a16:creationId xmlns:a16="http://schemas.microsoft.com/office/drawing/2014/main" id="{2C3FB45E-FFF7-9F4F-9034-57E245A0FE14}"/>
              </a:ext>
            </a:extLst>
          </p:cNvPr>
          <p:cNvSpPr>
            <a:spLocks noGrp="1"/>
          </p:cNvSpPr>
          <p:nvPr>
            <p:ph idx="1"/>
          </p:nvPr>
        </p:nvSpPr>
        <p:spPr>
          <a:xfrm>
            <a:off x="838200" y="2840169"/>
            <a:ext cx="8884534" cy="3976016"/>
          </a:xfrm>
        </p:spPr>
        <p:txBody>
          <a:bodyPr>
            <a:normAutofit/>
          </a:bodyPr>
          <a:lstStyle/>
          <a:p>
            <a:r>
              <a:rPr lang="pt-PT" sz="2400" dirty="0"/>
              <a:t>Quer saber </a:t>
            </a:r>
            <a:r>
              <a:rPr lang="pt-PT" sz="2400" b="1" dirty="0"/>
              <a:t>o que está a fazer </a:t>
            </a:r>
            <a:r>
              <a:rPr lang="pt-PT" sz="2400" dirty="0"/>
              <a:t>o tempo todo e quer que esteja constantemente em contacto</a:t>
            </a:r>
            <a:r>
              <a:rPr lang="en-US" sz="2400" dirty="0"/>
              <a:t>.</a:t>
            </a:r>
          </a:p>
          <a:p>
            <a:r>
              <a:rPr lang="pt-PT" sz="2400" b="1" dirty="0"/>
              <a:t>Exige passwords </a:t>
            </a:r>
            <a:r>
              <a:rPr lang="pt-PT" sz="2400" dirty="0"/>
              <a:t>para o seu telefone, email e redes sociais</a:t>
            </a:r>
            <a:r>
              <a:rPr lang="en-US" sz="2400" dirty="0"/>
              <a:t>.</a:t>
            </a:r>
          </a:p>
          <a:p>
            <a:r>
              <a:rPr lang="pt-PT" sz="2400" b="1" dirty="0"/>
              <a:t>Age com ciúme</a:t>
            </a:r>
            <a:r>
              <a:rPr lang="pt-PT" sz="2400" dirty="0"/>
              <a:t>, acusando-a constantemente de o estar a enganar</a:t>
            </a:r>
            <a:r>
              <a:rPr lang="en-US" sz="2400" dirty="0"/>
              <a:t>.</a:t>
            </a:r>
          </a:p>
          <a:p>
            <a:r>
              <a:rPr lang="pt-PT" sz="2400" b="1" dirty="0"/>
              <a:t>Impede-a ou desencoraja </a:t>
            </a:r>
            <a:r>
              <a:rPr lang="pt-PT" sz="2400" dirty="0"/>
              <a:t>visitas a amigos ou família</a:t>
            </a:r>
            <a:r>
              <a:rPr lang="en-US" sz="2400" dirty="0"/>
              <a:t>.</a:t>
            </a:r>
          </a:p>
          <a:p>
            <a:r>
              <a:rPr lang="pt-PT" sz="2400" b="1" dirty="0"/>
              <a:t>Tenta impedi-la </a:t>
            </a:r>
            <a:r>
              <a:rPr lang="pt-PT" sz="2400" dirty="0"/>
              <a:t>de ir trabalhar ou de ir à escola</a:t>
            </a:r>
            <a:r>
              <a:rPr lang="en-US" sz="2400" dirty="0"/>
              <a:t>.</a:t>
            </a:r>
          </a:p>
          <a:p>
            <a:r>
              <a:rPr lang="pt-PT" sz="2400" b="1" dirty="0"/>
              <a:t>Zanga-se</a:t>
            </a:r>
            <a:r>
              <a:rPr lang="pt-PT" sz="2400" dirty="0"/>
              <a:t> de uma forma que a assusta</a:t>
            </a:r>
            <a:r>
              <a:rPr lang="en-US" sz="2400" dirty="0"/>
              <a:t>.</a:t>
            </a:r>
          </a:p>
        </p:txBody>
      </p:sp>
      <p:sp>
        <p:nvSpPr>
          <p:cNvPr id="4" name="TextBox 3">
            <a:extLst>
              <a:ext uri="{FF2B5EF4-FFF2-40B4-BE49-F238E27FC236}">
                <a16:creationId xmlns:a16="http://schemas.microsoft.com/office/drawing/2014/main" id="{B18A953B-8802-E142-BA6F-8EE43CDE748D}"/>
              </a:ext>
            </a:extLst>
          </p:cNvPr>
          <p:cNvSpPr txBox="1"/>
          <p:nvPr/>
        </p:nvSpPr>
        <p:spPr>
          <a:xfrm>
            <a:off x="1023396" y="2222562"/>
            <a:ext cx="9865217" cy="400110"/>
          </a:xfrm>
          <a:prstGeom prst="rect">
            <a:avLst/>
          </a:prstGeom>
          <a:noFill/>
        </p:spPr>
        <p:txBody>
          <a:bodyPr wrap="square" rtlCol="0">
            <a:spAutoFit/>
          </a:bodyPr>
          <a:lstStyle/>
          <a:p>
            <a:r>
              <a:rPr lang="en-US" sz="2000" b="1" dirty="0">
                <a:solidFill>
                  <a:srgbClr val="C00000"/>
                </a:solidFill>
              </a:rPr>
              <a:t>O SEU CÔNJUGE OU ALGUÉM NA SUA VIDA SE COMPORTA DESTA FORMA?</a:t>
            </a:r>
          </a:p>
        </p:txBody>
      </p:sp>
    </p:spTree>
    <p:extLst>
      <p:ext uri="{BB962C8B-B14F-4D97-AF65-F5344CB8AC3E}">
        <p14:creationId xmlns:p14="http://schemas.microsoft.com/office/powerpoint/2010/main" val="32548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id="{41D9BE51-8CE4-6E4E-9A62-E05CC3AE489C}"/>
              </a:ext>
            </a:extLst>
          </p:cNvPr>
          <p:cNvSpPr>
            <a:spLocks noGrp="1"/>
          </p:cNvSpPr>
          <p:nvPr>
            <p:ph idx="1"/>
          </p:nvPr>
        </p:nvSpPr>
        <p:spPr>
          <a:xfrm>
            <a:off x="722452" y="2037314"/>
            <a:ext cx="9451694" cy="5640945"/>
          </a:xfrm>
        </p:spPr>
        <p:txBody>
          <a:bodyPr>
            <a:normAutofit/>
          </a:bodyPr>
          <a:lstStyle/>
          <a:p>
            <a:r>
              <a:rPr lang="pt-PT" sz="2400" b="1" dirty="0"/>
              <a:t>Controla todas as suas finanças </a:t>
            </a:r>
            <a:r>
              <a:rPr lang="pt-PT" sz="2400" dirty="0"/>
              <a:t>ou a forma como gasta o seu dinheiro</a:t>
            </a:r>
            <a:r>
              <a:rPr lang="en-US" sz="2400" dirty="0"/>
              <a:t>.</a:t>
            </a:r>
          </a:p>
          <a:p>
            <a:r>
              <a:rPr lang="pt-PT" sz="2400" b="1" dirty="0"/>
              <a:t>Impede-a</a:t>
            </a:r>
            <a:r>
              <a:rPr lang="pt-PT" sz="2400" dirty="0"/>
              <a:t> de ir ao médico</a:t>
            </a:r>
            <a:r>
              <a:rPr lang="en-US" sz="2400" b="1" dirty="0"/>
              <a:t>.</a:t>
            </a:r>
          </a:p>
          <a:p>
            <a:r>
              <a:rPr lang="pt-PT" sz="2400" b="1" dirty="0"/>
              <a:t>Humilha-a</a:t>
            </a:r>
            <a:r>
              <a:rPr lang="pt-PT" sz="2400" dirty="0"/>
              <a:t> em frente a outras pessoas</a:t>
            </a:r>
            <a:r>
              <a:rPr lang="en-US" sz="2400" dirty="0"/>
              <a:t>.</a:t>
            </a:r>
          </a:p>
          <a:p>
            <a:r>
              <a:rPr lang="pt-PT" sz="2400" b="1" dirty="0"/>
              <a:t>Insulta-a</a:t>
            </a:r>
            <a:r>
              <a:rPr lang="pt-PT" sz="2400" dirty="0"/>
              <a:t> (chama-lhe nomes como “estúpida,” “nojenta,” “inútil,” “prostituta,” ou “gorda”).</a:t>
            </a:r>
          </a:p>
          <a:p>
            <a:r>
              <a:rPr lang="pt-PT" sz="2400" b="1" dirty="0"/>
              <a:t>Ameaça magoá-la</a:t>
            </a:r>
            <a:r>
              <a:rPr lang="pt-PT" sz="2400" dirty="0"/>
              <a:t>, ou a pessoas/animais de quem gosta</a:t>
            </a:r>
            <a:r>
              <a:rPr lang="en-US" sz="2400" dirty="0"/>
              <a:t>.</a:t>
            </a:r>
          </a:p>
          <a:p>
            <a:r>
              <a:rPr lang="pt-PT" sz="2400" b="1" dirty="0"/>
              <a:t>Ameaça chamar as autoridades </a:t>
            </a:r>
            <a:r>
              <a:rPr lang="pt-PT" sz="2400" dirty="0"/>
              <a:t>para a denunciar por má conduta</a:t>
            </a:r>
            <a:r>
              <a:rPr lang="en-US" sz="2400" dirty="0"/>
              <a:t>.</a:t>
            </a:r>
          </a:p>
          <a:p>
            <a:r>
              <a:rPr lang="pt-PT" sz="2400" b="1" dirty="0"/>
              <a:t>Ameaça feri-la ou ferir-se </a:t>
            </a:r>
            <a:r>
              <a:rPr lang="pt-PT" sz="2400" dirty="0"/>
              <a:t>quando se enerva consigo</a:t>
            </a:r>
            <a:r>
              <a:rPr lang="en-US" sz="2400" dirty="0"/>
              <a:t>.</a:t>
            </a:r>
          </a:p>
          <a:p>
            <a:r>
              <a:rPr lang="pt-PT" sz="2400" b="1" dirty="0"/>
              <a:t>Diz coisas como</a:t>
            </a:r>
            <a:r>
              <a:rPr lang="pt-PT" sz="2400" dirty="0"/>
              <a:t>, “Se eu não te posso ter, ninguém pode</a:t>
            </a:r>
            <a:r>
              <a:rPr lang="pt-PT" sz="2400" b="1" dirty="0"/>
              <a:t>.”</a:t>
            </a:r>
          </a:p>
          <a:p>
            <a:r>
              <a:rPr lang="pt-PT" sz="2400" b="1" dirty="0"/>
              <a:t>Decide por si</a:t>
            </a:r>
            <a:r>
              <a:rPr lang="pt-PT" sz="2400" dirty="0"/>
              <a:t> coisas que devia ser você a decidir (como o que vestir ou comer).</a:t>
            </a:r>
          </a:p>
        </p:txBody>
      </p:sp>
    </p:spTree>
    <p:extLst>
      <p:ext uri="{BB962C8B-B14F-4D97-AF65-F5344CB8AC3E}">
        <p14:creationId xmlns:p14="http://schemas.microsoft.com/office/powerpoint/2010/main" val="53035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2279A29F-36B1-EC4D-835F-683F89044E85}"/>
              </a:ext>
            </a:extLst>
          </p:cNvPr>
          <p:cNvSpPr>
            <a:spLocks noGrp="1"/>
          </p:cNvSpPr>
          <p:nvPr>
            <p:ph type="title"/>
          </p:nvPr>
        </p:nvSpPr>
        <p:spPr>
          <a:xfrm>
            <a:off x="1011823" y="631346"/>
            <a:ext cx="10250347" cy="1325563"/>
          </a:xfrm>
        </p:spPr>
        <p:txBody>
          <a:bodyPr>
            <a:normAutofit/>
          </a:bodyPr>
          <a:lstStyle/>
          <a:p>
            <a:pPr algn="ctr"/>
            <a:r>
              <a:rPr lang="en-US" sz="3600" b="1" dirty="0">
                <a:latin typeface="Avenir Next" panose="020B0503020202020204" pitchFamily="34" charset="0"/>
              </a:rPr>
              <a:t>COMO REAGIR SE</a:t>
            </a:r>
            <a:br>
              <a:rPr lang="en-US" sz="3600" dirty="0">
                <a:latin typeface="Avenir Next" panose="020B0503020202020204" pitchFamily="34" charset="0"/>
              </a:rPr>
            </a:br>
            <a:r>
              <a:rPr lang="en-US" sz="3600" dirty="0">
                <a:latin typeface="Avenir Next" panose="020B0503020202020204" pitchFamily="34" charset="0"/>
              </a:rPr>
              <a:t>ESTIVER A SER ABUSADA EMOCIONALMENTE</a:t>
            </a:r>
          </a:p>
        </p:txBody>
      </p:sp>
      <p:sp>
        <p:nvSpPr>
          <p:cNvPr id="3" name="Content Placeholder 2">
            <a:extLst>
              <a:ext uri="{FF2B5EF4-FFF2-40B4-BE49-F238E27FC236}">
                <a16:creationId xmlns:a16="http://schemas.microsoft.com/office/drawing/2014/main" id="{28F00041-6711-C142-998C-0A65B76D06DA}"/>
              </a:ext>
            </a:extLst>
          </p:cNvPr>
          <p:cNvSpPr>
            <a:spLocks noGrp="1"/>
          </p:cNvSpPr>
          <p:nvPr>
            <p:ph idx="1"/>
          </p:nvPr>
        </p:nvSpPr>
        <p:spPr>
          <a:xfrm>
            <a:off x="1276521" y="2520864"/>
            <a:ext cx="9173901" cy="3475200"/>
          </a:xfrm>
        </p:spPr>
        <p:txBody>
          <a:bodyPr>
            <a:normAutofit/>
          </a:bodyPr>
          <a:lstStyle/>
          <a:p>
            <a:pPr marL="514350" indent="-514350">
              <a:lnSpc>
                <a:spcPct val="100000"/>
              </a:lnSpc>
              <a:buFont typeface="+mj-lt"/>
              <a:buAutoNum type="arabicPeriod"/>
            </a:pPr>
            <a:r>
              <a:rPr lang="pt-PT" b="1" dirty="0"/>
              <a:t>Estude as táticas </a:t>
            </a:r>
            <a:r>
              <a:rPr lang="pt-PT" dirty="0"/>
              <a:t>de pessoas emocionalmente abusivas e aprenda a ser assertiva.</a:t>
            </a:r>
          </a:p>
          <a:p>
            <a:pPr marL="514350" indent="-514350">
              <a:lnSpc>
                <a:spcPct val="100000"/>
              </a:lnSpc>
              <a:buFont typeface="+mj-lt"/>
              <a:buAutoNum type="arabicPeriod"/>
            </a:pPr>
            <a:r>
              <a:rPr lang="pt-PT" b="1" dirty="0"/>
              <a:t>Defina limites saudáveis.</a:t>
            </a:r>
          </a:p>
          <a:p>
            <a:pPr marL="514350" indent="-514350">
              <a:lnSpc>
                <a:spcPct val="100000"/>
              </a:lnSpc>
              <a:buFont typeface="+mj-lt"/>
              <a:buAutoNum type="arabicPeriod"/>
            </a:pPr>
            <a:r>
              <a:rPr lang="pt-PT" b="1" dirty="0"/>
              <a:t>Construa o seu amor e respeito-próprio.</a:t>
            </a:r>
            <a:r>
              <a:rPr lang="pt-PT" dirty="0"/>
              <a:t> “sempre te amei; por isso, continuo a mostrar-te o meu amor.” (Jeremias 31:3).</a:t>
            </a:r>
          </a:p>
        </p:txBody>
      </p:sp>
    </p:spTree>
    <p:extLst>
      <p:ext uri="{BB962C8B-B14F-4D97-AF65-F5344CB8AC3E}">
        <p14:creationId xmlns:p14="http://schemas.microsoft.com/office/powerpoint/2010/main" val="82990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E2D0-F95C-0642-A75A-4C4B0AF201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DCC203-67FC-1641-9DDF-E4343BE9279C}"/>
              </a:ext>
            </a:extLst>
          </p:cNvPr>
          <p:cNvPicPr>
            <a:picLocks noChangeAspect="1"/>
          </p:cNvPicPr>
          <p:nvPr/>
        </p:nvPicPr>
        <p:blipFill>
          <a:blip r:embed="rId3"/>
          <a:stretch>
            <a:fillRect/>
          </a:stretch>
        </p:blipFill>
        <p:spPr>
          <a:xfrm>
            <a:off x="0" y="0"/>
            <a:ext cx="12179300" cy="6858000"/>
          </a:xfrm>
          <a:prstGeom prst="rect">
            <a:avLst/>
          </a:prstGeom>
        </p:spPr>
      </p:pic>
      <p:sp>
        <p:nvSpPr>
          <p:cNvPr id="5" name="Title 1">
            <a:extLst>
              <a:ext uri="{FF2B5EF4-FFF2-40B4-BE49-F238E27FC236}">
                <a16:creationId xmlns:a16="http://schemas.microsoft.com/office/drawing/2014/main" id="{490EA650-0994-3545-84A2-0DDBB951FA72}"/>
              </a:ext>
            </a:extLst>
          </p:cNvPr>
          <p:cNvSpPr txBox="1">
            <a:spLocks/>
          </p:cNvSpPr>
          <p:nvPr/>
        </p:nvSpPr>
        <p:spPr>
          <a:xfrm>
            <a:off x="1131743" y="601366"/>
            <a:ext cx="10250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3600" b="1" dirty="0">
                <a:latin typeface="Avenir Next" panose="020B0503020202020204" pitchFamily="34" charset="0"/>
              </a:rPr>
              <a:t>COMO REAGIR SE</a:t>
            </a:r>
            <a:br>
              <a:rPr lang="pt-PT" sz="3600" b="1" dirty="0">
                <a:latin typeface="Avenir Next" panose="020B0503020202020204" pitchFamily="34" charset="0"/>
              </a:rPr>
            </a:br>
            <a:r>
              <a:rPr lang="pt-PT" sz="3600" dirty="0">
                <a:latin typeface="Avenir Next" panose="020B0503020202020204" pitchFamily="34" charset="0"/>
              </a:rPr>
              <a:t>ESTIVER A SER ABUSADA EMOCIONALMENTE</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8B35620-09A1-FD43-B5E6-A4C4903FC021}"/>
              </a:ext>
            </a:extLst>
          </p:cNvPr>
          <p:cNvSpPr>
            <a:spLocks noGrp="1"/>
          </p:cNvSpPr>
          <p:nvPr>
            <p:ph idx="1"/>
          </p:nvPr>
        </p:nvSpPr>
        <p:spPr>
          <a:xfrm>
            <a:off x="1527743" y="2710042"/>
            <a:ext cx="8860436" cy="2101800"/>
          </a:xfrm>
        </p:spPr>
        <p:txBody>
          <a:bodyPr/>
          <a:lstStyle/>
          <a:p>
            <a:pPr marL="514350" indent="-514350">
              <a:lnSpc>
                <a:spcPct val="100000"/>
              </a:lnSpc>
              <a:buFont typeface="+mj-lt"/>
              <a:buAutoNum type="arabicPeriod" startAt="4"/>
            </a:pPr>
            <a:r>
              <a:rPr lang="pt-PT" b="1" dirty="0"/>
              <a:t>Procure imediatamente a ajuda de um conselheiro profissional</a:t>
            </a:r>
            <a:r>
              <a:rPr lang="en-US" b="1" dirty="0"/>
              <a:t>.</a:t>
            </a:r>
          </a:p>
          <a:p>
            <a:pPr marL="514350" indent="-514350">
              <a:lnSpc>
                <a:spcPct val="100000"/>
              </a:lnSpc>
              <a:buFont typeface="+mj-lt"/>
              <a:buAutoNum type="arabicPeriod" startAt="4"/>
            </a:pPr>
            <a:r>
              <a:rPr lang="pt-PT" b="1" dirty="0"/>
              <a:t>Procure conforto, cura e sabedoria de Deus</a:t>
            </a:r>
            <a:r>
              <a:rPr lang="en-US" b="1" dirty="0"/>
              <a:t>.</a:t>
            </a:r>
            <a:r>
              <a:rPr lang="en-US" dirty="0"/>
              <a:t> </a:t>
            </a:r>
            <a:endParaRPr lang="en-US" b="1" dirty="0"/>
          </a:p>
          <a:p>
            <a:pPr marL="514350" indent="-514350">
              <a:lnSpc>
                <a:spcPct val="100000"/>
              </a:lnSpc>
              <a:buFont typeface="+mj-lt"/>
              <a:buAutoNum type="arabicPeriod" startAt="4"/>
            </a:pPr>
            <a:endParaRPr lang="en-US" dirty="0"/>
          </a:p>
        </p:txBody>
      </p:sp>
    </p:spTree>
    <p:extLst>
      <p:ext uri="{BB962C8B-B14F-4D97-AF65-F5344CB8AC3E}">
        <p14:creationId xmlns:p14="http://schemas.microsoft.com/office/powerpoint/2010/main" val="17849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5FDB5-8002-D345-B878-CACDFABB2E4C}"/>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FFC60CC-C3C8-5849-AB1F-9423DBD284FA}"/>
              </a:ext>
            </a:extLst>
          </p:cNvPr>
          <p:cNvSpPr>
            <a:spLocks noGrp="1"/>
          </p:cNvSpPr>
          <p:nvPr>
            <p:ph type="title"/>
          </p:nvPr>
        </p:nvSpPr>
        <p:spPr>
          <a:xfrm>
            <a:off x="2187614" y="585265"/>
            <a:ext cx="8009681" cy="1325563"/>
          </a:xfrm>
        </p:spPr>
        <p:txBody>
          <a:bodyPr>
            <a:normAutofit/>
          </a:bodyPr>
          <a:lstStyle/>
          <a:p>
            <a:pPr algn="ctr"/>
            <a:r>
              <a:rPr lang="pt-PT" sz="3600" b="1" dirty="0">
                <a:latin typeface="Avenir Next" panose="020B0503020202020204" pitchFamily="34" charset="0"/>
              </a:rPr>
              <a:t>PROCURE CONFORTO, CURA E SABEDORIA</a:t>
            </a:r>
            <a:r>
              <a:rPr lang="en-US" sz="3600" b="1" dirty="0">
                <a:latin typeface="Avenir Next" panose="020B0503020202020204" pitchFamily="34" charset="0"/>
              </a:rPr>
              <a:t> </a:t>
            </a:r>
            <a:r>
              <a:rPr lang="en-US" sz="3600" dirty="0">
                <a:latin typeface="Avenir Next" panose="020B0503020202020204" pitchFamily="34" charset="0"/>
              </a:rPr>
              <a:t>DE DEUS</a:t>
            </a:r>
          </a:p>
        </p:txBody>
      </p:sp>
      <p:sp>
        <p:nvSpPr>
          <p:cNvPr id="3" name="Content Placeholder 2">
            <a:extLst>
              <a:ext uri="{FF2B5EF4-FFF2-40B4-BE49-F238E27FC236}">
                <a16:creationId xmlns:a16="http://schemas.microsoft.com/office/drawing/2014/main" id="{9968C4F0-E87E-5248-9878-9B5E9924F0D5}"/>
              </a:ext>
            </a:extLst>
          </p:cNvPr>
          <p:cNvSpPr>
            <a:spLocks noGrp="1"/>
          </p:cNvSpPr>
          <p:nvPr>
            <p:ph idx="1"/>
          </p:nvPr>
        </p:nvSpPr>
        <p:spPr>
          <a:xfrm>
            <a:off x="3018248" y="2182662"/>
            <a:ext cx="7303921" cy="4351338"/>
          </a:xfrm>
        </p:spPr>
        <p:txBody>
          <a:bodyPr/>
          <a:lstStyle/>
          <a:p>
            <a:pPr marL="0" indent="0" algn="ctr">
              <a:buNone/>
            </a:pPr>
            <a:r>
              <a:rPr lang="en-US" dirty="0"/>
              <a:t>“</a:t>
            </a:r>
            <a:r>
              <a:rPr lang="pt-PT" dirty="0"/>
              <a:t>Conheço as vossas lágrimas; também Eu chorei. Aqueles pesares demasiado profundos para serem desafogados em algum ouvido humano, Eu os conheço. </a:t>
            </a:r>
          </a:p>
          <a:p>
            <a:pPr marL="0" indent="0" algn="ctr">
              <a:buNone/>
            </a:pPr>
            <a:r>
              <a:rPr lang="pt-PT" dirty="0"/>
              <a:t>Não penseis que estais perdidos e abandonados. Ainda que vossa dor não encontre eco em nenhum coração na Terra, olhai para Mim e vivei</a:t>
            </a:r>
            <a:r>
              <a:rPr lang="en-US" dirty="0"/>
              <a:t>.”</a:t>
            </a:r>
          </a:p>
          <a:p>
            <a:pPr marL="0" indent="0" algn="ctr">
              <a:buNone/>
            </a:pPr>
            <a:r>
              <a:rPr lang="en-US" sz="1800" dirty="0"/>
              <a:t>Ellen G. White</a:t>
            </a:r>
            <a:r>
              <a:rPr lang="pt-PT" sz="1800" dirty="0"/>
              <a:t>, </a:t>
            </a:r>
            <a:r>
              <a:rPr lang="pt-PT" sz="1800" i="1" dirty="0"/>
              <a:t>O Desejado de Todas as Nações</a:t>
            </a:r>
            <a:r>
              <a:rPr lang="pt-PT" sz="1800" dirty="0"/>
              <a:t>, p. 483</a:t>
            </a:r>
          </a:p>
        </p:txBody>
      </p:sp>
    </p:spTree>
    <p:extLst>
      <p:ext uri="{BB962C8B-B14F-4D97-AF65-F5344CB8AC3E}">
        <p14:creationId xmlns:p14="http://schemas.microsoft.com/office/powerpoint/2010/main" val="337998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3549246" y="1637759"/>
            <a:ext cx="6729046" cy="4351338"/>
          </a:xfrm>
        </p:spPr>
        <p:txBody>
          <a:bodyPr/>
          <a:lstStyle/>
          <a:p>
            <a:pPr marL="0" indent="0" algn="ctr">
              <a:buNone/>
            </a:pPr>
            <a:endParaRPr lang="en-US" dirty="0"/>
          </a:p>
          <a:p>
            <a:pPr marL="0" indent="0" algn="ctr">
              <a:buNone/>
            </a:pPr>
            <a:r>
              <a:rPr lang="en-US" dirty="0"/>
              <a:t>“</a:t>
            </a:r>
            <a:r>
              <a:rPr lang="pt-PT" dirty="0"/>
              <a:t>Que nenhuma palavra imprópria saia da vossa boca. Pelo contrário, que as vossas palavras sejam </a:t>
            </a:r>
            <a:r>
              <a:rPr lang="pt-PT" b="1" dirty="0"/>
              <a:t>úteis e edificantes</a:t>
            </a:r>
            <a:r>
              <a:rPr lang="pt-PT" dirty="0"/>
              <a:t>, para fazerem bem àqueles que vos ouvem.”</a:t>
            </a:r>
          </a:p>
          <a:p>
            <a:pPr marL="0" indent="0" algn="ctr">
              <a:buNone/>
            </a:pPr>
            <a:r>
              <a:rPr lang="pt-PT" sz="1800" dirty="0"/>
              <a:t>Efésios 4:29</a:t>
            </a:r>
          </a:p>
        </p:txBody>
      </p:sp>
    </p:spTree>
    <p:extLst>
      <p:ext uri="{BB962C8B-B14F-4D97-AF65-F5344CB8AC3E}">
        <p14:creationId xmlns:p14="http://schemas.microsoft.com/office/powerpoint/2010/main" val="315968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C6F16-E7CF-604C-937E-C3307057C434}"/>
              </a:ext>
            </a:extLst>
          </p:cNvPr>
          <p:cNvPicPr>
            <a:picLocks noChangeAspect="1"/>
          </p:cNvPicPr>
          <p:nvPr/>
        </p:nvPicPr>
        <p:blipFill>
          <a:blip r:embed="rId3"/>
          <a:stretch>
            <a:fillRect/>
          </a:stretch>
        </p:blipFill>
        <p:spPr>
          <a:xfrm>
            <a:off x="-1" y="0"/>
            <a:ext cx="12280739" cy="6858000"/>
          </a:xfrm>
          <a:prstGeom prst="rect">
            <a:avLst/>
          </a:prstGeom>
        </p:spPr>
      </p:pic>
      <p:sp>
        <p:nvSpPr>
          <p:cNvPr id="3" name="Content Placeholder 2">
            <a:extLst>
              <a:ext uri="{FF2B5EF4-FFF2-40B4-BE49-F238E27FC236}">
                <a16:creationId xmlns:a16="http://schemas.microsoft.com/office/drawing/2014/main" id="{CE8BC0ED-E0D8-9944-882A-ED3E6E4DC020}"/>
              </a:ext>
            </a:extLst>
          </p:cNvPr>
          <p:cNvSpPr>
            <a:spLocks noGrp="1"/>
          </p:cNvSpPr>
          <p:nvPr>
            <p:ph idx="1"/>
          </p:nvPr>
        </p:nvSpPr>
        <p:spPr>
          <a:xfrm>
            <a:off x="2895599" y="1892788"/>
            <a:ext cx="7567248" cy="4351338"/>
          </a:xfrm>
        </p:spPr>
        <p:txBody>
          <a:bodyPr/>
          <a:lstStyle/>
          <a:p>
            <a:pPr marL="0" indent="0" algn="ctr">
              <a:buNone/>
            </a:pPr>
            <a:r>
              <a:rPr lang="pt-PT" dirty="0"/>
              <a:t>“Não use linguagem </a:t>
            </a:r>
            <a:r>
              <a:rPr lang="pt-PT" i="1" dirty="0"/>
              <a:t>suja e abusiva</a:t>
            </a:r>
            <a:r>
              <a:rPr lang="pt-PT" dirty="0"/>
              <a:t>. </a:t>
            </a:r>
          </a:p>
          <a:p>
            <a:pPr marL="0" indent="0" algn="ctr">
              <a:buNone/>
            </a:pPr>
            <a:endParaRPr lang="en-US" dirty="0"/>
          </a:p>
          <a:p>
            <a:pPr marL="0" indent="0" algn="ctr">
              <a:buNone/>
            </a:pPr>
            <a:r>
              <a:rPr lang="pt-PT" dirty="0"/>
              <a:t>“Que nenhuma palavra imprópria saia da vossa boca. Pelo contrário, que as vossas palavras sejam úteis e edificantes, para fazerem bem àqueles que vos ouvem.”</a:t>
            </a:r>
            <a:endParaRPr lang="en-US" dirty="0"/>
          </a:p>
          <a:p>
            <a:pPr marL="0" indent="0" algn="ctr">
              <a:buNone/>
            </a:pPr>
            <a:br>
              <a:rPr lang="en-US" dirty="0"/>
            </a:br>
            <a:r>
              <a:rPr lang="pt-PT" sz="1800" dirty="0"/>
              <a:t>Efésios 4:29</a:t>
            </a:r>
          </a:p>
        </p:txBody>
      </p:sp>
    </p:spTree>
    <p:extLst>
      <p:ext uri="{BB962C8B-B14F-4D97-AF65-F5344CB8AC3E}">
        <p14:creationId xmlns:p14="http://schemas.microsoft.com/office/powerpoint/2010/main" val="404299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71DCA6-D6EF-7545-9EF3-DEA4618ABE71}"/>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EA388C68-CDA1-F841-B7F9-4E40373BCB7F}"/>
              </a:ext>
            </a:extLst>
          </p:cNvPr>
          <p:cNvSpPr>
            <a:spLocks noGrp="1"/>
          </p:cNvSpPr>
          <p:nvPr>
            <p:ph type="title"/>
          </p:nvPr>
        </p:nvSpPr>
        <p:spPr>
          <a:xfrm>
            <a:off x="700891" y="839687"/>
            <a:ext cx="10515600" cy="1325563"/>
          </a:xfrm>
        </p:spPr>
        <p:txBody>
          <a:bodyPr>
            <a:normAutofit/>
          </a:bodyPr>
          <a:lstStyle/>
          <a:p>
            <a:pPr algn="ctr"/>
            <a:r>
              <a:rPr lang="en-US" sz="3600" dirty="0">
                <a:latin typeface="Avenir Next" panose="020B0503020202020204" pitchFamily="34" charset="0"/>
              </a:rPr>
              <a:t>O PODER DAS </a:t>
            </a:r>
            <a:r>
              <a:rPr lang="en-US" sz="3600" b="1" dirty="0">
                <a:latin typeface="Avenir Next" panose="020B0503020202020204" pitchFamily="34" charset="0"/>
              </a:rPr>
              <a:t>PALAVRAS</a:t>
            </a:r>
          </a:p>
        </p:txBody>
      </p:sp>
      <p:sp>
        <p:nvSpPr>
          <p:cNvPr id="3" name="Text Placeholder 2">
            <a:extLst>
              <a:ext uri="{FF2B5EF4-FFF2-40B4-BE49-F238E27FC236}">
                <a16:creationId xmlns:a16="http://schemas.microsoft.com/office/drawing/2014/main" id="{6AB9610A-CB69-4548-BFB8-6AE0166BD4C5}"/>
              </a:ext>
            </a:extLst>
          </p:cNvPr>
          <p:cNvSpPr>
            <a:spLocks noGrp="1"/>
          </p:cNvSpPr>
          <p:nvPr>
            <p:ph type="body" idx="1"/>
          </p:nvPr>
        </p:nvSpPr>
        <p:spPr>
          <a:xfrm>
            <a:off x="1985675" y="1681163"/>
            <a:ext cx="5157787" cy="823912"/>
          </a:xfrm>
        </p:spPr>
        <p:txBody>
          <a:bodyPr>
            <a:normAutofit/>
          </a:bodyPr>
          <a:lstStyle/>
          <a:p>
            <a:r>
              <a:rPr lang="en-US" sz="2000" dirty="0">
                <a:solidFill>
                  <a:srgbClr val="C00000"/>
                </a:solidFill>
              </a:rPr>
              <a:t>AS PALAVRAS DE NABAL FEREM</a:t>
            </a:r>
          </a:p>
        </p:txBody>
      </p:sp>
      <p:sp>
        <p:nvSpPr>
          <p:cNvPr id="4" name="Content Placeholder 3">
            <a:extLst>
              <a:ext uri="{FF2B5EF4-FFF2-40B4-BE49-F238E27FC236}">
                <a16:creationId xmlns:a16="http://schemas.microsoft.com/office/drawing/2014/main" id="{F7EA2C74-8740-144B-80C8-9F06F29E5260}"/>
              </a:ext>
            </a:extLst>
          </p:cNvPr>
          <p:cNvSpPr>
            <a:spLocks noGrp="1"/>
          </p:cNvSpPr>
          <p:nvPr>
            <p:ph sz="half" idx="2"/>
          </p:nvPr>
        </p:nvSpPr>
        <p:spPr>
          <a:xfrm>
            <a:off x="1661592" y="2643970"/>
            <a:ext cx="4155105" cy="4179061"/>
          </a:xfrm>
        </p:spPr>
        <p:txBody>
          <a:bodyPr>
            <a:normAutofit/>
          </a:bodyPr>
          <a:lstStyle/>
          <a:p>
            <a:r>
              <a:rPr lang="pt-PT" sz="2400" dirty="0"/>
              <a:t>Descrito como grosseiro e mau nas suas ações.</a:t>
            </a:r>
          </a:p>
          <a:p>
            <a:r>
              <a:rPr lang="pt-PT" sz="2400" dirty="0"/>
              <a:t>Usa palavras de desrespeito com David. (Tu nem existes.)</a:t>
            </a:r>
          </a:p>
          <a:p>
            <a:r>
              <a:rPr lang="pt-PT" sz="2400" dirty="0"/>
              <a:t>Aparentemente abusivo para com os seus servos. Presumivelmente abusivo para com a sua mulher.</a:t>
            </a:r>
          </a:p>
          <a:p>
            <a:r>
              <a:rPr lang="pt-PT" sz="2400" dirty="0"/>
              <a:t>Debaixo da influência de espíritos tóxicos, ele faz ameaças.</a:t>
            </a:r>
          </a:p>
          <a:p>
            <a:endParaRPr lang="en-US" sz="2400" dirty="0"/>
          </a:p>
        </p:txBody>
      </p:sp>
      <p:sp>
        <p:nvSpPr>
          <p:cNvPr id="5" name="Text Placeholder 4">
            <a:extLst>
              <a:ext uri="{FF2B5EF4-FFF2-40B4-BE49-F238E27FC236}">
                <a16:creationId xmlns:a16="http://schemas.microsoft.com/office/drawing/2014/main" id="{2F160EC5-6023-C74B-A778-06B673535AD1}"/>
              </a:ext>
            </a:extLst>
          </p:cNvPr>
          <p:cNvSpPr>
            <a:spLocks noGrp="1"/>
          </p:cNvSpPr>
          <p:nvPr>
            <p:ph type="body" sz="quarter" idx="3"/>
          </p:nvPr>
        </p:nvSpPr>
        <p:spPr>
          <a:xfrm>
            <a:off x="6021729" y="1681163"/>
            <a:ext cx="5183188" cy="823912"/>
          </a:xfrm>
        </p:spPr>
        <p:txBody>
          <a:bodyPr>
            <a:normAutofit/>
          </a:bodyPr>
          <a:lstStyle/>
          <a:p>
            <a:r>
              <a:rPr lang="en-US" sz="2000" dirty="0">
                <a:solidFill>
                  <a:srgbClr val="C00000"/>
                </a:solidFill>
              </a:rPr>
              <a:t>AS PALAVRAS DE ABIGAIL CURAM</a:t>
            </a:r>
          </a:p>
        </p:txBody>
      </p:sp>
      <p:sp>
        <p:nvSpPr>
          <p:cNvPr id="6" name="Content Placeholder 5">
            <a:extLst>
              <a:ext uri="{FF2B5EF4-FFF2-40B4-BE49-F238E27FC236}">
                <a16:creationId xmlns:a16="http://schemas.microsoft.com/office/drawing/2014/main" id="{2B73ADC3-5936-464C-9845-3C48995F5514}"/>
              </a:ext>
            </a:extLst>
          </p:cNvPr>
          <p:cNvSpPr>
            <a:spLocks noGrp="1"/>
          </p:cNvSpPr>
          <p:nvPr>
            <p:ph sz="quarter" idx="4"/>
          </p:nvPr>
        </p:nvSpPr>
        <p:spPr>
          <a:xfrm>
            <a:off x="5813381" y="2643971"/>
            <a:ext cx="4175567" cy="3942165"/>
          </a:xfrm>
        </p:spPr>
        <p:txBody>
          <a:bodyPr>
            <a:normAutofit/>
          </a:bodyPr>
          <a:lstStyle/>
          <a:p>
            <a:r>
              <a:rPr lang="pt-PT" sz="2400" dirty="0"/>
              <a:t>Descrita como uma mulher de bom entendimento.</a:t>
            </a:r>
          </a:p>
          <a:p>
            <a:r>
              <a:rPr lang="pt-PT" sz="2400" dirty="0"/>
              <a:t>Respeitosamente, traz presentes a David.</a:t>
            </a:r>
          </a:p>
          <a:p>
            <a:r>
              <a:rPr lang="pt-PT" sz="2400" dirty="0"/>
              <a:t>Usa palavras de desculpas, calmas e bondosas para todos.</a:t>
            </a:r>
          </a:p>
          <a:p>
            <a:r>
              <a:rPr lang="pt-PT" sz="2400" dirty="0"/>
              <a:t>Sob o poder do Espírito Santo, ela profere sábias palavras de aconselhamento.</a:t>
            </a:r>
          </a:p>
        </p:txBody>
      </p:sp>
    </p:spTree>
    <p:extLst>
      <p:ext uri="{BB962C8B-B14F-4D97-AF65-F5344CB8AC3E}">
        <p14:creationId xmlns:p14="http://schemas.microsoft.com/office/powerpoint/2010/main" val="141500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B2799421-5477-5643-B2A3-5CB80BB71AF9}"/>
              </a:ext>
            </a:extLst>
          </p:cNvPr>
          <p:cNvSpPr>
            <a:spLocks noGrp="1"/>
          </p:cNvSpPr>
          <p:nvPr>
            <p:ph type="title"/>
          </p:nvPr>
        </p:nvSpPr>
        <p:spPr>
          <a:xfrm>
            <a:off x="3495552" y="608196"/>
            <a:ext cx="7037407" cy="1325563"/>
          </a:xfrm>
        </p:spPr>
        <p:txBody>
          <a:bodyPr>
            <a:normAutofit/>
          </a:bodyPr>
          <a:lstStyle/>
          <a:p>
            <a:pPr algn="ctr"/>
            <a:r>
              <a:rPr lang="en-US" sz="3600" dirty="0">
                <a:latin typeface="Avenir Next" panose="020B0503020202020204" pitchFamily="34" charset="0"/>
              </a:rPr>
              <a:t>O PODER DAS</a:t>
            </a:r>
            <a:br>
              <a:rPr lang="en-US" sz="3600" dirty="0">
                <a:latin typeface="Avenir Next" panose="020B0503020202020204" pitchFamily="34" charset="0"/>
              </a:rPr>
            </a:br>
            <a:r>
              <a:rPr lang="en-US" sz="3600" b="1" dirty="0">
                <a:latin typeface="Avenir Next" panose="020B0503020202020204" pitchFamily="34" charset="0"/>
              </a:rPr>
              <a:t>PALAVRAS DE ABIGAIL</a:t>
            </a:r>
          </a:p>
        </p:txBody>
      </p:sp>
      <p:sp>
        <p:nvSpPr>
          <p:cNvPr id="3" name="Content Placeholder 2">
            <a:extLst>
              <a:ext uri="{FF2B5EF4-FFF2-40B4-BE49-F238E27FC236}">
                <a16:creationId xmlns:a16="http://schemas.microsoft.com/office/drawing/2014/main" id="{5223E824-9534-0445-9CE8-BC10145B4D9D}"/>
              </a:ext>
            </a:extLst>
          </p:cNvPr>
          <p:cNvSpPr>
            <a:spLocks noGrp="1"/>
          </p:cNvSpPr>
          <p:nvPr>
            <p:ph idx="1"/>
          </p:nvPr>
        </p:nvSpPr>
        <p:spPr>
          <a:xfrm>
            <a:off x="4244570" y="1915894"/>
            <a:ext cx="6157731" cy="4806669"/>
          </a:xfrm>
        </p:spPr>
        <p:txBody>
          <a:bodyPr>
            <a:normAutofit lnSpcReduction="10000"/>
          </a:bodyPr>
          <a:lstStyle/>
          <a:p>
            <a:pPr marL="0" indent="0" algn="ctr">
              <a:lnSpc>
                <a:spcPct val="100000"/>
              </a:lnSpc>
              <a:buNone/>
            </a:pPr>
            <a:r>
              <a:rPr lang="pt-PT" sz="2400" dirty="0"/>
              <a:t>Essas palavras poderiam apenas ter vindo dos lábios de quem tivesse participado da sabedoria do alto. A piedade de Abigail, semelhante ao perfume de uma flor, exalava de seu rosto, de suas palavras e ações, sem que disso ela se apercebesse. O Espírito do Filho de Deus habitava em sua alma. Seu discurso, adubado pela graça, e cheio de bondade e paz, derramava uma influência celestial. Melhores impulsos vieram a Davi, e ele tremeu ao pensar quais poderiam ser as consequências de seu intuito precipitado. </a:t>
            </a:r>
          </a:p>
          <a:p>
            <a:pPr marL="0" indent="0" algn="ctr">
              <a:lnSpc>
                <a:spcPct val="100000"/>
              </a:lnSpc>
              <a:buNone/>
            </a:pPr>
            <a:r>
              <a:rPr lang="en-US" sz="1600" dirty="0"/>
              <a:t>Ellen G. White, </a:t>
            </a:r>
            <a:r>
              <a:rPr lang="en-US" sz="1600" i="1" dirty="0"/>
              <a:t>Patriarchs and Prophets</a:t>
            </a:r>
            <a:r>
              <a:rPr lang="en-US" sz="1600" dirty="0"/>
              <a:t>, p. 667</a:t>
            </a:r>
          </a:p>
        </p:txBody>
      </p:sp>
    </p:spTree>
    <p:extLst>
      <p:ext uri="{BB962C8B-B14F-4D97-AF65-F5344CB8AC3E}">
        <p14:creationId xmlns:p14="http://schemas.microsoft.com/office/powerpoint/2010/main" val="3728842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5FD68BDA-715A-7A4E-BE9A-23F12A9740E1}"/>
              </a:ext>
            </a:extLst>
          </p:cNvPr>
          <p:cNvSpPr>
            <a:spLocks noGrp="1"/>
          </p:cNvSpPr>
          <p:nvPr>
            <p:ph type="title"/>
          </p:nvPr>
        </p:nvSpPr>
        <p:spPr>
          <a:xfrm>
            <a:off x="1539433" y="631343"/>
            <a:ext cx="9166184" cy="1325563"/>
          </a:xfrm>
        </p:spPr>
        <p:txBody>
          <a:bodyPr>
            <a:normAutofit/>
          </a:bodyPr>
          <a:lstStyle/>
          <a:p>
            <a:pPr algn="ctr"/>
            <a:r>
              <a:rPr lang="en-US" sz="3600" dirty="0">
                <a:latin typeface="Avenir Next" panose="020B0503020202020204" pitchFamily="34" charset="0"/>
              </a:rPr>
              <a:t>O PODER DAS </a:t>
            </a:r>
            <a:r>
              <a:rPr lang="en-US" sz="3600" b="1" dirty="0">
                <a:latin typeface="Avenir Next" panose="020B0503020202020204" pitchFamily="34" charset="0"/>
              </a:rPr>
              <a:t>PALAVRAS TERNAS</a:t>
            </a:r>
          </a:p>
        </p:txBody>
      </p:sp>
      <p:sp>
        <p:nvSpPr>
          <p:cNvPr id="3" name="Content Placeholder 2">
            <a:extLst>
              <a:ext uri="{FF2B5EF4-FFF2-40B4-BE49-F238E27FC236}">
                <a16:creationId xmlns:a16="http://schemas.microsoft.com/office/drawing/2014/main" id="{5874411C-F20A-6146-A8E6-58A2B0442C5C}"/>
              </a:ext>
            </a:extLst>
          </p:cNvPr>
          <p:cNvSpPr>
            <a:spLocks noGrp="1"/>
          </p:cNvSpPr>
          <p:nvPr>
            <p:ph idx="1"/>
          </p:nvPr>
        </p:nvSpPr>
        <p:spPr>
          <a:xfrm>
            <a:off x="3194613" y="2114990"/>
            <a:ext cx="6470249" cy="3429283"/>
          </a:xfrm>
        </p:spPr>
        <p:txBody>
          <a:bodyPr>
            <a:normAutofit/>
          </a:bodyPr>
          <a:lstStyle/>
          <a:p>
            <a:pPr marL="0" indent="0" algn="ctr">
              <a:lnSpc>
                <a:spcPct val="100000"/>
              </a:lnSpc>
              <a:buNone/>
            </a:pPr>
            <a:r>
              <a:rPr lang="en-US" sz="2400" dirty="0"/>
              <a:t>“</a:t>
            </a:r>
            <a:r>
              <a:rPr lang="pt-PT" sz="2400" dirty="0"/>
              <a:t>Há em muitas famílias a falta de expressar amor uns pelos outros. Conquanto não haja necessidade de sentimentalismo, há necessidade de manifestação de amor e </a:t>
            </a:r>
            <a:r>
              <a:rPr lang="pt-PT" sz="2400" b="1" dirty="0"/>
              <a:t>ternura</a:t>
            </a:r>
            <a:r>
              <a:rPr lang="pt-PT" sz="2400" dirty="0"/>
              <a:t>, de maneira inocente, pura, dignificante. Muitos cultivam absoluta dureza de coração, e em palavras e atos revelam o lado satânico do caráter. </a:t>
            </a:r>
            <a:r>
              <a:rPr lang="pt-PT" sz="2400" b="1" dirty="0"/>
              <a:t>Terna afeição </a:t>
            </a:r>
            <a:r>
              <a:rPr lang="pt-PT" sz="2400" dirty="0"/>
              <a:t>deve ser sempre nutrida entre </a:t>
            </a:r>
            <a:endParaRPr lang="en-US" sz="2400" dirty="0"/>
          </a:p>
        </p:txBody>
      </p:sp>
    </p:spTree>
    <p:extLst>
      <p:ext uri="{BB962C8B-B14F-4D97-AF65-F5344CB8AC3E}">
        <p14:creationId xmlns:p14="http://schemas.microsoft.com/office/powerpoint/2010/main" val="228070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562CE995-2809-074E-84CE-FB8AB2D4F4DF}"/>
              </a:ext>
            </a:extLst>
          </p:cNvPr>
          <p:cNvSpPr>
            <a:spLocks noGrp="1"/>
          </p:cNvSpPr>
          <p:nvPr>
            <p:ph idx="1"/>
          </p:nvPr>
        </p:nvSpPr>
        <p:spPr>
          <a:xfrm>
            <a:off x="3275638" y="2103414"/>
            <a:ext cx="6099858" cy="4351338"/>
          </a:xfrm>
        </p:spPr>
        <p:txBody>
          <a:bodyPr>
            <a:normAutofit/>
          </a:bodyPr>
          <a:lstStyle/>
          <a:p>
            <a:pPr marL="0" indent="0" algn="ctr">
              <a:buNone/>
            </a:pPr>
            <a:r>
              <a:rPr lang="en-US" sz="2400" dirty="0"/>
              <a:t>“</a:t>
            </a:r>
            <a:r>
              <a:rPr lang="pt-PT" sz="2400" dirty="0"/>
              <a:t>marido e mulher, entre pais e filhos, irmãos e irmãs. Toda palavra ríspida deve ser contida, e não deve haver sequer aparência de falta de amor de uns pelos outros. É dever de todos na família ser amáveis e falar </a:t>
            </a:r>
            <a:r>
              <a:rPr lang="pt-PT" sz="2400" b="1" dirty="0"/>
              <a:t>bondosamente</a:t>
            </a:r>
            <a:r>
              <a:rPr lang="en-US" sz="2400" b="1" dirty="0"/>
              <a:t>.</a:t>
            </a:r>
            <a:r>
              <a:rPr lang="en-US" sz="2400" dirty="0"/>
              <a:t>”</a:t>
            </a:r>
          </a:p>
          <a:p>
            <a:pPr marL="0" indent="0" algn="ctr">
              <a:buNone/>
            </a:pPr>
            <a:r>
              <a:rPr lang="en-US" sz="1600" dirty="0"/>
              <a:t>Ellen G. White, </a:t>
            </a:r>
            <a:r>
              <a:rPr lang="en-US" sz="1600" i="1" dirty="0" err="1"/>
              <a:t>Sinais</a:t>
            </a:r>
            <a:r>
              <a:rPr lang="en-US" sz="1600" i="1" dirty="0"/>
              <a:t> dos Tempos</a:t>
            </a:r>
            <a:r>
              <a:rPr lang="en-US" sz="1600" dirty="0"/>
              <a:t>, November 4, 1892</a:t>
            </a:r>
          </a:p>
        </p:txBody>
      </p:sp>
      <p:sp>
        <p:nvSpPr>
          <p:cNvPr id="8" name="Title 1">
            <a:extLst>
              <a:ext uri="{FF2B5EF4-FFF2-40B4-BE49-F238E27FC236}">
                <a16:creationId xmlns:a16="http://schemas.microsoft.com/office/drawing/2014/main" id="{B76F1E90-0B59-354D-B4EA-DDEA44B48D95}"/>
              </a:ext>
            </a:extLst>
          </p:cNvPr>
          <p:cNvSpPr>
            <a:spLocks noGrp="1"/>
          </p:cNvSpPr>
          <p:nvPr>
            <p:ph type="title"/>
          </p:nvPr>
        </p:nvSpPr>
        <p:spPr>
          <a:xfrm>
            <a:off x="1932975" y="677643"/>
            <a:ext cx="9166184" cy="1325563"/>
          </a:xfrm>
        </p:spPr>
        <p:txBody>
          <a:bodyPr>
            <a:normAutofit/>
          </a:bodyPr>
          <a:lstStyle/>
          <a:p>
            <a:pPr algn="ctr"/>
            <a:r>
              <a:rPr lang="en-US" sz="2400" dirty="0">
                <a:latin typeface="Avenir Next" panose="020B0503020202020204" pitchFamily="34" charset="0"/>
              </a:rPr>
              <a:t>O PODER DAS </a:t>
            </a:r>
            <a:r>
              <a:rPr lang="en-US" sz="2400" b="1" dirty="0">
                <a:latin typeface="Avenir Next" panose="020B0503020202020204" pitchFamily="34" charset="0"/>
              </a:rPr>
              <a:t>PALAVRAS TERNAS</a:t>
            </a:r>
          </a:p>
        </p:txBody>
      </p:sp>
    </p:spTree>
    <p:extLst>
      <p:ext uri="{BB962C8B-B14F-4D97-AF65-F5344CB8AC3E}">
        <p14:creationId xmlns:p14="http://schemas.microsoft.com/office/powerpoint/2010/main" val="344745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28B779DF-89FB-A749-B9BF-01D13EDC3F5B}"/>
              </a:ext>
            </a:extLst>
          </p:cNvPr>
          <p:cNvSpPr>
            <a:spLocks noGrp="1"/>
          </p:cNvSpPr>
          <p:nvPr>
            <p:ph type="title"/>
          </p:nvPr>
        </p:nvSpPr>
        <p:spPr>
          <a:xfrm>
            <a:off x="838200" y="723941"/>
            <a:ext cx="10515600" cy="1325563"/>
          </a:xfrm>
        </p:spPr>
        <p:txBody>
          <a:bodyPr>
            <a:normAutofit/>
          </a:bodyPr>
          <a:lstStyle/>
          <a:p>
            <a:pPr algn="ctr"/>
            <a:r>
              <a:rPr lang="en-US" sz="3600" dirty="0">
                <a:latin typeface="Avenir Next" panose="020B0503020202020204" pitchFamily="34" charset="0"/>
              </a:rPr>
              <a:t>O PODER DAS </a:t>
            </a:r>
            <a:r>
              <a:rPr lang="en-US" sz="3600" b="1" dirty="0">
                <a:latin typeface="Avenir Next" panose="020B0503020202020204" pitchFamily="34" charset="0"/>
              </a:rPr>
              <a:t>PALAVRAS RESPEITOSAS</a:t>
            </a:r>
          </a:p>
        </p:txBody>
      </p:sp>
      <p:sp>
        <p:nvSpPr>
          <p:cNvPr id="3" name="Content Placeholder 2">
            <a:extLst>
              <a:ext uri="{FF2B5EF4-FFF2-40B4-BE49-F238E27FC236}">
                <a16:creationId xmlns:a16="http://schemas.microsoft.com/office/drawing/2014/main" id="{FED00EDD-E4D7-2F46-8C39-7F6A9585BE82}"/>
              </a:ext>
            </a:extLst>
          </p:cNvPr>
          <p:cNvSpPr>
            <a:spLocks noGrp="1"/>
          </p:cNvSpPr>
          <p:nvPr>
            <p:ph idx="1"/>
          </p:nvPr>
        </p:nvSpPr>
        <p:spPr>
          <a:xfrm>
            <a:off x="3587261" y="3042138"/>
            <a:ext cx="6117220" cy="1004489"/>
          </a:xfrm>
        </p:spPr>
        <p:txBody>
          <a:bodyPr>
            <a:normAutofit/>
          </a:bodyPr>
          <a:lstStyle/>
          <a:p>
            <a:pPr marL="0" indent="0" algn="ctr">
              <a:lnSpc>
                <a:spcPct val="100000"/>
              </a:lnSpc>
              <a:buNone/>
            </a:pPr>
            <a:r>
              <a:rPr lang="en-US" sz="2400" dirty="0"/>
              <a:t>“</a:t>
            </a:r>
            <a:r>
              <a:rPr lang="pt-PT" sz="2400" dirty="0"/>
              <a:t>Não procureis obrigar o outro a proceder como desejais. </a:t>
            </a:r>
          </a:p>
        </p:txBody>
      </p:sp>
    </p:spTree>
    <p:extLst>
      <p:ext uri="{BB962C8B-B14F-4D97-AF65-F5344CB8AC3E}">
        <p14:creationId xmlns:p14="http://schemas.microsoft.com/office/powerpoint/2010/main" val="367545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E04ED997-A18B-E84B-BE43-AEE5F8B25F38}"/>
              </a:ext>
            </a:extLst>
          </p:cNvPr>
          <p:cNvSpPr>
            <a:spLocks noGrp="1"/>
          </p:cNvSpPr>
          <p:nvPr>
            <p:ph idx="1"/>
          </p:nvPr>
        </p:nvSpPr>
        <p:spPr>
          <a:xfrm>
            <a:off x="2974697" y="1787845"/>
            <a:ext cx="6817487" cy="4864542"/>
          </a:xfrm>
        </p:spPr>
        <p:txBody>
          <a:bodyPr>
            <a:normAutofit/>
          </a:bodyPr>
          <a:lstStyle/>
          <a:p>
            <a:pPr marL="0" indent="0" algn="ctr">
              <a:buNone/>
            </a:pPr>
            <a:r>
              <a:rPr lang="en-US" sz="2400" dirty="0"/>
              <a:t>“</a:t>
            </a:r>
            <a:r>
              <a:rPr lang="pt-PT" sz="2400" dirty="0"/>
              <a:t>Não podereis fazer isso e ao mesmo tempo conservar o amor mútuo. Manifestações de vontade própria destroem a paz e a felicidade do lar. Não permitais que vossa vida conjugal seja de contenda. Se o permitirdes, sereis ambos infelizes. Sede bondosos nas palavras e delicados no trato, renunciando a vossos próprios desejos. Vigiai bem as vossas palavras; pois exercem influência poderosa para o bem ou para o mal. Não permitais aspereza alguma da voz</a:t>
            </a:r>
            <a:r>
              <a:rPr lang="en-US" sz="2400" dirty="0"/>
              <a:t>.”</a:t>
            </a:r>
          </a:p>
          <a:p>
            <a:pPr marL="0" indent="0" algn="ctr">
              <a:buNone/>
            </a:pPr>
            <a:r>
              <a:rPr lang="en-US" sz="1600" dirty="0"/>
              <a:t>Ellen G. White, </a:t>
            </a:r>
            <a:r>
              <a:rPr lang="en-US" sz="1600" i="1" dirty="0"/>
              <a:t>o Lar Adventista</a:t>
            </a:r>
            <a:r>
              <a:rPr lang="en-US" sz="1600" dirty="0"/>
              <a:t>, p. 106</a:t>
            </a:r>
          </a:p>
        </p:txBody>
      </p:sp>
      <p:sp>
        <p:nvSpPr>
          <p:cNvPr id="8" name="Title 1">
            <a:extLst>
              <a:ext uri="{FF2B5EF4-FFF2-40B4-BE49-F238E27FC236}">
                <a16:creationId xmlns:a16="http://schemas.microsoft.com/office/drawing/2014/main" id="{32B5BB30-2FB8-564F-A0E7-C21080355977}"/>
              </a:ext>
            </a:extLst>
          </p:cNvPr>
          <p:cNvSpPr>
            <a:spLocks noGrp="1"/>
          </p:cNvSpPr>
          <p:nvPr>
            <p:ph type="title"/>
          </p:nvPr>
        </p:nvSpPr>
        <p:spPr>
          <a:xfrm>
            <a:off x="919225" y="723941"/>
            <a:ext cx="10515600" cy="1325563"/>
          </a:xfrm>
        </p:spPr>
        <p:txBody>
          <a:bodyPr>
            <a:normAutofit/>
          </a:bodyPr>
          <a:lstStyle/>
          <a:p>
            <a:pPr algn="ctr"/>
            <a:r>
              <a:rPr lang="en-US" sz="2400" dirty="0">
                <a:latin typeface="Avenir Next" panose="020B0503020202020204" pitchFamily="34" charset="0"/>
              </a:rPr>
              <a:t>O PODER DAS </a:t>
            </a:r>
            <a:r>
              <a:rPr lang="en-US" sz="2400" b="1" dirty="0">
                <a:latin typeface="Avenir Next" panose="020B0503020202020204" pitchFamily="34" charset="0"/>
              </a:rPr>
              <a:t>PALAVRAS RESPEITOSAS</a:t>
            </a:r>
          </a:p>
        </p:txBody>
      </p:sp>
    </p:spTree>
    <p:extLst>
      <p:ext uri="{BB962C8B-B14F-4D97-AF65-F5344CB8AC3E}">
        <p14:creationId xmlns:p14="http://schemas.microsoft.com/office/powerpoint/2010/main" val="267423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8FC2D5F-C82F-544D-97EA-F0099A8F8E66}"/>
              </a:ext>
            </a:extLst>
          </p:cNvPr>
          <p:cNvSpPr>
            <a:spLocks noGrp="1"/>
          </p:cNvSpPr>
          <p:nvPr>
            <p:ph type="title"/>
          </p:nvPr>
        </p:nvSpPr>
        <p:spPr>
          <a:xfrm>
            <a:off x="3295224" y="633170"/>
            <a:ext cx="6292172" cy="1325563"/>
          </a:xfrm>
        </p:spPr>
        <p:txBody>
          <a:bodyPr>
            <a:normAutofit fontScale="90000"/>
          </a:bodyPr>
          <a:lstStyle/>
          <a:p>
            <a:pPr algn="ctr"/>
            <a:r>
              <a:rPr lang="en-US" sz="3600" dirty="0">
                <a:latin typeface="Avenir Next" panose="020B0503020202020204" pitchFamily="34" charset="0"/>
              </a:rPr>
              <a:t>O PODER DAS </a:t>
            </a:r>
            <a:r>
              <a:rPr lang="en-US" sz="3600" b="1" dirty="0">
                <a:latin typeface="Avenir Next" panose="020B0503020202020204" pitchFamily="34" charset="0"/>
              </a:rPr>
              <a:t>PALAVRAS SUBMISSAS E UNIDAS</a:t>
            </a:r>
            <a:br>
              <a:rPr lang="en-US" sz="3600" b="1" dirty="0">
                <a:latin typeface="Avenir Next" panose="020B0503020202020204" pitchFamily="34" charset="0"/>
              </a:rPr>
            </a:b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3C807285-E2AF-9544-98EB-201E80537CC5}"/>
              </a:ext>
            </a:extLst>
          </p:cNvPr>
          <p:cNvSpPr>
            <a:spLocks noGrp="1"/>
          </p:cNvSpPr>
          <p:nvPr>
            <p:ph idx="1"/>
          </p:nvPr>
        </p:nvSpPr>
        <p:spPr>
          <a:xfrm>
            <a:off x="3604846" y="2207591"/>
            <a:ext cx="6708196" cy="2944702"/>
          </a:xfrm>
        </p:spPr>
        <p:txBody>
          <a:bodyPr>
            <a:normAutofit/>
          </a:bodyPr>
          <a:lstStyle/>
          <a:p>
            <a:pPr marL="0" indent="0" algn="ctr">
              <a:lnSpc>
                <a:spcPct val="100000"/>
              </a:lnSpc>
              <a:buNone/>
            </a:pPr>
            <a:r>
              <a:rPr lang="en-US" sz="2400" dirty="0"/>
              <a:t>“</a:t>
            </a:r>
            <a:r>
              <a:rPr lang="pt-PT" sz="2400" dirty="0"/>
              <a:t>Homens e mulheres podem atingir o ideal de Deus a seu respeito, se tomarem a Cristo como seu ajudador. O que a sabedoria humana não pode fazer, Sua graça realizará pelos que a Ele se entregarem em amorosa confiança. Sua providência pode unir corações com laços de origem celestial. O amor não será mera troca de suaves e lisonjeiras palavras. </a:t>
            </a:r>
          </a:p>
        </p:txBody>
      </p:sp>
    </p:spTree>
    <p:extLst>
      <p:ext uri="{BB962C8B-B14F-4D97-AF65-F5344CB8AC3E}">
        <p14:creationId xmlns:p14="http://schemas.microsoft.com/office/powerpoint/2010/main" val="3669172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83A63C47-292C-804D-A867-1F1F87C37CC3}"/>
              </a:ext>
            </a:extLst>
          </p:cNvPr>
          <p:cNvSpPr>
            <a:spLocks noGrp="1"/>
          </p:cNvSpPr>
          <p:nvPr>
            <p:ph idx="1"/>
          </p:nvPr>
        </p:nvSpPr>
        <p:spPr>
          <a:xfrm>
            <a:off x="3604846" y="2343087"/>
            <a:ext cx="6699739" cy="3487154"/>
          </a:xfrm>
        </p:spPr>
        <p:txBody>
          <a:bodyPr>
            <a:normAutofit/>
          </a:bodyPr>
          <a:lstStyle/>
          <a:p>
            <a:pPr marL="0" indent="0" algn="ctr">
              <a:buNone/>
            </a:pPr>
            <a:r>
              <a:rPr lang="en-US" sz="2400" dirty="0"/>
              <a:t>“</a:t>
            </a:r>
            <a:r>
              <a:rPr lang="pt-PT" sz="2400" dirty="0"/>
              <a:t>O tear do Céu tece com trama e urdidura mais fina, porém mais firme, do que se pode tecer nos teares da Terra. O resultado não é um tecido débil, mas sim capaz de resistir a fadigas e provas. Coração unir-se-á a coração nos áureos vínculos de um amor que é perdurável</a:t>
            </a:r>
            <a:r>
              <a:rPr lang="en-US" sz="2400" dirty="0"/>
              <a:t>.”</a:t>
            </a:r>
          </a:p>
          <a:p>
            <a:pPr marL="0" indent="0" algn="ctr">
              <a:buNone/>
            </a:pPr>
            <a:r>
              <a:rPr lang="en-US" sz="1600" dirty="0"/>
              <a:t>Ellen G. White, </a:t>
            </a:r>
            <a:r>
              <a:rPr lang="en-US" sz="1600" i="1" dirty="0" err="1"/>
              <a:t>Ciência</a:t>
            </a:r>
            <a:r>
              <a:rPr lang="en-US" sz="1600" i="1" dirty="0"/>
              <a:t> do </a:t>
            </a:r>
            <a:r>
              <a:rPr lang="en-US" sz="1600" i="1" dirty="0" err="1"/>
              <a:t>Bom</a:t>
            </a:r>
            <a:r>
              <a:rPr lang="en-US" sz="1600" i="1" dirty="0"/>
              <a:t> </a:t>
            </a:r>
            <a:r>
              <a:rPr lang="en-US" sz="1600" i="1" dirty="0" err="1"/>
              <a:t>Viver</a:t>
            </a:r>
            <a:r>
              <a:rPr lang="en-US" sz="1600" dirty="0"/>
              <a:t>, p. 362</a:t>
            </a:r>
          </a:p>
        </p:txBody>
      </p:sp>
      <p:pic>
        <p:nvPicPr>
          <p:cNvPr id="6" name="Imagem 5">
            <a:extLst>
              <a:ext uri="{FF2B5EF4-FFF2-40B4-BE49-F238E27FC236}">
                <a16:creationId xmlns:a16="http://schemas.microsoft.com/office/drawing/2014/main" id="{CE36E5A7-1B2F-48EE-AA01-74CFC7E9998F}"/>
              </a:ext>
            </a:extLst>
          </p:cNvPr>
          <p:cNvPicPr>
            <a:picLocks noChangeAspect="1"/>
          </p:cNvPicPr>
          <p:nvPr/>
        </p:nvPicPr>
        <p:blipFill>
          <a:blip r:embed="rId4"/>
          <a:stretch>
            <a:fillRect/>
          </a:stretch>
        </p:blipFill>
        <p:spPr>
          <a:xfrm>
            <a:off x="3604846" y="568503"/>
            <a:ext cx="6291617" cy="1493649"/>
          </a:xfrm>
          <a:prstGeom prst="rect">
            <a:avLst/>
          </a:prstGeom>
        </p:spPr>
      </p:pic>
    </p:spTree>
    <p:extLst>
      <p:ext uri="{BB962C8B-B14F-4D97-AF65-F5344CB8AC3E}">
        <p14:creationId xmlns:p14="http://schemas.microsoft.com/office/powerpoint/2010/main" val="3256961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4A3C3CE-4D19-9C45-BED5-C07FF31B2F18}"/>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O PODER DA </a:t>
            </a:r>
            <a:br>
              <a:rPr lang="en-US" sz="3600" dirty="0">
                <a:latin typeface="Avenir Next" panose="020B0503020202020204" pitchFamily="34" charset="0"/>
              </a:rPr>
            </a:br>
            <a:r>
              <a:rPr lang="en-US" sz="3600" b="1" dirty="0">
                <a:latin typeface="Avenir Next" panose="020B0503020202020204" pitchFamily="34" charset="0"/>
              </a:rPr>
              <a:t>PALAVRA DE DEUS PARA VOCÊS</a:t>
            </a:r>
          </a:p>
        </p:txBody>
      </p:sp>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152893" y="1802475"/>
            <a:ext cx="9443977" cy="4351338"/>
          </a:xfrm>
        </p:spPr>
        <p:txBody>
          <a:bodyPr/>
          <a:lstStyle/>
          <a:p>
            <a:pPr marL="0" indent="0" algn="ctr">
              <a:buNone/>
            </a:pPr>
            <a:endParaRPr lang="en-US" dirty="0"/>
          </a:p>
          <a:p>
            <a:pPr marL="0" indent="0" algn="ctr">
              <a:buNone/>
            </a:pPr>
            <a:endParaRPr lang="en-US" dirty="0"/>
          </a:p>
          <a:p>
            <a:pPr marL="0" indent="0" algn="ctr">
              <a:buNone/>
            </a:pPr>
            <a:r>
              <a:rPr lang="pt-PT" dirty="0"/>
              <a:t>“</a:t>
            </a:r>
            <a:r>
              <a:rPr lang="pt-PT" b="1" dirty="0"/>
              <a:t>chamei-te pelo teu nome</a:t>
            </a:r>
            <a:r>
              <a:rPr lang="pt-PT" dirty="0"/>
              <a:t>,</a:t>
            </a:r>
          </a:p>
          <a:p>
            <a:pPr marL="0" indent="0" algn="ctr">
              <a:buNone/>
            </a:pPr>
            <a:r>
              <a:rPr lang="pt-PT" dirty="0"/>
              <a:t>Tu és </a:t>
            </a:r>
            <a:r>
              <a:rPr lang="pt-PT" b="1" dirty="0"/>
              <a:t>Meu</a:t>
            </a:r>
            <a:r>
              <a:rPr lang="pt-PT" dirty="0"/>
              <a:t>.”</a:t>
            </a:r>
          </a:p>
          <a:p>
            <a:pPr marL="0" indent="0" algn="ctr">
              <a:buNone/>
            </a:pPr>
            <a:endParaRPr lang="pt-PT" dirty="0"/>
          </a:p>
          <a:p>
            <a:pPr marL="0" indent="0" algn="ctr">
              <a:buNone/>
            </a:pPr>
            <a:r>
              <a:rPr lang="pt-PT" sz="1800" dirty="0"/>
              <a:t>Isaías 43:1</a:t>
            </a:r>
          </a:p>
          <a:p>
            <a:pPr marL="0" indent="0">
              <a:buNone/>
            </a:pPr>
            <a:endParaRPr lang="en-US" dirty="0"/>
          </a:p>
        </p:txBody>
      </p:sp>
    </p:spTree>
    <p:extLst>
      <p:ext uri="{BB962C8B-B14F-4D97-AF65-F5344CB8AC3E}">
        <p14:creationId xmlns:p14="http://schemas.microsoft.com/office/powerpoint/2010/main" val="239921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3150328" y="2124902"/>
            <a:ext cx="7048749" cy="4351338"/>
          </a:xfrm>
        </p:spPr>
        <p:txBody>
          <a:bodyPr/>
          <a:lstStyle/>
          <a:p>
            <a:pPr marL="0" indent="0" algn="ctr">
              <a:lnSpc>
                <a:spcPct val="100000"/>
              </a:lnSpc>
              <a:buNone/>
            </a:pPr>
            <a:r>
              <a:rPr lang="en-US" dirty="0"/>
              <a:t>“</a:t>
            </a:r>
            <a:r>
              <a:rPr lang="pt-PT" dirty="0"/>
              <a:t>Foste tu que formaste todo o meu ser; formaste-me no ventre de minha mãe. Louvo-te, ó Altíssimo, e fico maravilhado com os prodígios maravilhosos que são as tuas obras. Conheces intimamente o meu ser</a:t>
            </a:r>
            <a:r>
              <a:rPr lang="en-US" dirty="0"/>
              <a:t>.”</a:t>
            </a:r>
          </a:p>
          <a:p>
            <a:pPr marL="0" indent="0" algn="ctr">
              <a:lnSpc>
                <a:spcPct val="100000"/>
              </a:lnSpc>
              <a:buNone/>
            </a:pPr>
            <a:endParaRPr lang="en-US" dirty="0"/>
          </a:p>
          <a:p>
            <a:pPr marL="0" indent="0" algn="ctr">
              <a:lnSpc>
                <a:spcPct val="100000"/>
              </a:lnSpc>
              <a:buNone/>
            </a:pPr>
            <a:r>
              <a:rPr lang="pt-PT" sz="1800" dirty="0"/>
              <a:t>Salmos 139:13, 14</a:t>
            </a:r>
          </a:p>
          <a:p>
            <a:pPr marL="0" indent="0">
              <a:lnSpc>
                <a:spcPct val="100000"/>
              </a:lnSpc>
              <a:buNone/>
            </a:pPr>
            <a:endParaRPr lang="en-US" dirty="0"/>
          </a:p>
        </p:txBody>
      </p:sp>
      <p:sp>
        <p:nvSpPr>
          <p:cNvPr id="8" name="Title 1">
            <a:extLst>
              <a:ext uri="{FF2B5EF4-FFF2-40B4-BE49-F238E27FC236}">
                <a16:creationId xmlns:a16="http://schemas.microsoft.com/office/drawing/2014/main" id="{5D179152-FE70-D448-BDED-9B8C2EE99D3F}"/>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O PODER DA</a:t>
            </a:r>
            <a:br>
              <a:rPr lang="en-US" sz="3600" dirty="0">
                <a:latin typeface="Avenir Next" panose="020B0503020202020204" pitchFamily="34" charset="0"/>
              </a:rPr>
            </a:br>
            <a:r>
              <a:rPr lang="en-US" sz="3600" b="1" dirty="0">
                <a:latin typeface="Avenir Next" panose="020B0503020202020204" pitchFamily="34" charset="0"/>
              </a:rPr>
              <a:t>PALAVRA DE DEUS PARA VOCÊS</a:t>
            </a:r>
          </a:p>
        </p:txBody>
      </p:sp>
    </p:spTree>
    <p:extLst>
      <p:ext uri="{BB962C8B-B14F-4D97-AF65-F5344CB8AC3E}">
        <p14:creationId xmlns:p14="http://schemas.microsoft.com/office/powerpoint/2010/main" val="244271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id="{C3E72385-85AA-044A-A47D-28C83B073FCF}"/>
              </a:ext>
            </a:extLst>
          </p:cNvPr>
          <p:cNvSpPr>
            <a:spLocks noGrp="1"/>
          </p:cNvSpPr>
          <p:nvPr>
            <p:ph type="title"/>
          </p:nvPr>
        </p:nvSpPr>
        <p:spPr>
          <a:xfrm>
            <a:off x="1828801" y="568139"/>
            <a:ext cx="9161585" cy="1325563"/>
          </a:xfrm>
        </p:spPr>
        <p:txBody>
          <a:bodyPr>
            <a:normAutofit/>
          </a:bodyPr>
          <a:lstStyle/>
          <a:p>
            <a:pPr algn="ctr"/>
            <a:r>
              <a:rPr lang="en-US" b="1" dirty="0"/>
              <a:t>end</a:t>
            </a:r>
            <a:r>
              <a:rPr lang="en-US" b="1" dirty="0">
                <a:solidFill>
                  <a:srgbClr val="C00000"/>
                </a:solidFill>
              </a:rPr>
              <a:t>it</a:t>
            </a:r>
            <a:r>
              <a:rPr lang="en-US" b="1" dirty="0"/>
              <a:t>now</a:t>
            </a:r>
            <a:r>
              <a:rPr lang="en-US" dirty="0"/>
              <a:t>®️ </a:t>
            </a:r>
            <a:br>
              <a:rPr lang="en-US" dirty="0"/>
            </a:br>
            <a:r>
              <a:rPr lang="en-US" sz="3200" dirty="0">
                <a:latin typeface="Avenir Next" panose="020B0503020202020204" pitchFamily="34" charset="0"/>
              </a:rPr>
              <a:t>O DIA DE ÊNFASE RELEMBRA-NOS</a:t>
            </a:r>
            <a:r>
              <a:rPr lang="en-US" sz="3600" dirty="0">
                <a:latin typeface="Avenir Next" panose="020B0503020202020204" pitchFamily="34" charset="0"/>
              </a:rPr>
              <a:t>:</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29B2BFF-ACC4-4A4E-87C4-7F0597BEB111}"/>
              </a:ext>
            </a:extLst>
          </p:cNvPr>
          <p:cNvSpPr>
            <a:spLocks noGrp="1"/>
          </p:cNvSpPr>
          <p:nvPr>
            <p:ph sz="half" idx="1"/>
          </p:nvPr>
        </p:nvSpPr>
        <p:spPr>
          <a:xfrm>
            <a:off x="744416" y="2282822"/>
            <a:ext cx="5181600" cy="4351338"/>
          </a:xfrm>
        </p:spPr>
        <p:txBody>
          <a:bodyPr>
            <a:normAutofit fontScale="92500"/>
          </a:bodyPr>
          <a:lstStyle/>
          <a:p>
            <a:pPr marL="0" indent="0">
              <a:buNone/>
            </a:pPr>
            <a:r>
              <a:rPr lang="pt-PT" sz="2400" b="1" dirty="0"/>
              <a:t>Mortes violentas:</a:t>
            </a:r>
          </a:p>
          <a:p>
            <a:r>
              <a:rPr lang="pt-PT" sz="2400" dirty="0"/>
              <a:t>Coletiva (i.e. gangues, guerra)</a:t>
            </a:r>
          </a:p>
          <a:p>
            <a:r>
              <a:rPr lang="pt-PT" sz="2400" dirty="0"/>
              <a:t>Autoinfligida (i.e. suicídio)</a:t>
            </a:r>
          </a:p>
          <a:p>
            <a:r>
              <a:rPr lang="pt-PT" sz="2400" dirty="0"/>
              <a:t>Interpessoal (i.e. violência doméstica) </a:t>
            </a:r>
          </a:p>
          <a:p>
            <a:pPr marL="0" indent="0">
              <a:buNone/>
            </a:pPr>
            <a:endParaRPr lang="en-US" sz="2400" dirty="0"/>
          </a:p>
          <a:p>
            <a:pPr marL="0" indent="0">
              <a:buNone/>
            </a:pPr>
            <a:r>
              <a:rPr lang="pt-PT" sz="2400" dirty="0"/>
              <a:t>Mortes a nível global resultantes de violência interpessoal: </a:t>
            </a:r>
            <a:r>
              <a:rPr lang="pt-PT" sz="2400" b="1" dirty="0"/>
              <a:t>1.3 milhões por ano</a:t>
            </a:r>
            <a:endParaRPr lang="pt-PT" sz="2400" dirty="0"/>
          </a:p>
          <a:p>
            <a:pPr marL="0" indent="0">
              <a:buNone/>
            </a:pPr>
            <a:r>
              <a:rPr lang="pt-PT" sz="2400" dirty="0"/>
              <a:t>Estas mortes representam 2.5% da mortalidade mundial.</a:t>
            </a:r>
          </a:p>
          <a:p>
            <a:pPr marL="0" indent="0">
              <a:buNone/>
            </a:pPr>
            <a:endParaRPr lang="en-US" sz="2400" dirty="0"/>
          </a:p>
        </p:txBody>
      </p:sp>
      <p:sp>
        <p:nvSpPr>
          <p:cNvPr id="4" name="Content Placeholder 3">
            <a:extLst>
              <a:ext uri="{FF2B5EF4-FFF2-40B4-BE49-F238E27FC236}">
                <a16:creationId xmlns:a16="http://schemas.microsoft.com/office/drawing/2014/main" id="{863266B1-81F3-4F4F-A2A0-B496B754594D}"/>
              </a:ext>
            </a:extLst>
          </p:cNvPr>
          <p:cNvSpPr>
            <a:spLocks noGrp="1"/>
          </p:cNvSpPr>
          <p:nvPr>
            <p:ph sz="half" idx="2"/>
          </p:nvPr>
        </p:nvSpPr>
        <p:spPr>
          <a:xfrm>
            <a:off x="5914294" y="2247653"/>
            <a:ext cx="4097215" cy="4351338"/>
          </a:xfrm>
        </p:spPr>
        <p:txBody>
          <a:bodyPr>
            <a:normAutofit fontScale="92500"/>
          </a:bodyPr>
          <a:lstStyle/>
          <a:p>
            <a:pPr marL="0" indent="0">
              <a:buNone/>
            </a:pPr>
            <a:r>
              <a:rPr lang="pt-PT" sz="2400" b="1" dirty="0"/>
              <a:t>Formas de violência interpessoal:</a:t>
            </a:r>
          </a:p>
          <a:p>
            <a:r>
              <a:rPr lang="pt-PT" sz="2400" dirty="0"/>
              <a:t>Física</a:t>
            </a:r>
          </a:p>
          <a:p>
            <a:r>
              <a:rPr lang="pt-PT" sz="2400" dirty="0"/>
              <a:t>Sexual</a:t>
            </a:r>
          </a:p>
          <a:p>
            <a:r>
              <a:rPr lang="pt-PT" sz="2400" dirty="0"/>
              <a:t>Psicológica</a:t>
            </a:r>
          </a:p>
          <a:p>
            <a:r>
              <a:rPr lang="pt-PT" sz="2400" dirty="0"/>
              <a:t>Negligência</a:t>
            </a:r>
          </a:p>
          <a:p>
            <a:pPr marL="0" indent="0">
              <a:buNone/>
            </a:pPr>
            <a:r>
              <a:rPr lang="pt-PT" sz="2400" dirty="0"/>
              <a:t>A violência interpessoal não fatal é </a:t>
            </a:r>
            <a:r>
              <a:rPr lang="pt-PT" sz="2400" b="1" dirty="0"/>
              <a:t>mais comum que o homicídio</a:t>
            </a:r>
            <a:r>
              <a:rPr lang="pt-PT" sz="2400" dirty="0"/>
              <a:t>.</a:t>
            </a:r>
          </a:p>
          <a:p>
            <a:pPr marL="0" indent="0">
              <a:buNone/>
            </a:pPr>
            <a:r>
              <a:rPr lang="pt-PT" sz="2400" dirty="0"/>
              <a:t>Números desconhecidos de sobreviventes vivem com consequências incapacitantes.</a:t>
            </a:r>
          </a:p>
        </p:txBody>
      </p:sp>
    </p:spTree>
    <p:extLst>
      <p:ext uri="{BB962C8B-B14F-4D97-AF65-F5344CB8AC3E}">
        <p14:creationId xmlns:p14="http://schemas.microsoft.com/office/powerpoint/2010/main" val="384290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70BE2C03-6D65-4047-8A11-BDD88D1C3203}"/>
              </a:ext>
            </a:extLst>
          </p:cNvPr>
          <p:cNvSpPr>
            <a:spLocks noGrp="1"/>
          </p:cNvSpPr>
          <p:nvPr>
            <p:ph idx="1"/>
          </p:nvPr>
        </p:nvSpPr>
        <p:spPr>
          <a:xfrm>
            <a:off x="3291552" y="2543253"/>
            <a:ext cx="7270832" cy="4351338"/>
          </a:xfrm>
        </p:spPr>
        <p:txBody>
          <a:bodyPr/>
          <a:lstStyle/>
          <a:p>
            <a:pPr marL="0" indent="0" algn="ctr">
              <a:buNone/>
            </a:pPr>
            <a:r>
              <a:rPr lang="en-US" dirty="0"/>
              <a:t>“</a:t>
            </a:r>
            <a:r>
              <a:rPr lang="pt-PT" dirty="0"/>
              <a:t>Pois somos obra das suas mãos, criados em Cristo Jesus para vivermos na prática das boas obras, as quais de antemão Deus preparou para nós</a:t>
            </a:r>
            <a:r>
              <a:rPr lang="en-US" dirty="0"/>
              <a:t>.”</a:t>
            </a:r>
          </a:p>
          <a:p>
            <a:pPr marL="0" indent="0" algn="ctr">
              <a:buNone/>
            </a:pPr>
            <a:endParaRPr lang="en-US" dirty="0"/>
          </a:p>
          <a:p>
            <a:pPr marL="0" indent="0" algn="ctr">
              <a:buNone/>
            </a:pPr>
            <a:r>
              <a:rPr lang="pt-PT" sz="1800" dirty="0"/>
              <a:t>Efésios 2:10</a:t>
            </a:r>
          </a:p>
        </p:txBody>
      </p:sp>
      <p:sp>
        <p:nvSpPr>
          <p:cNvPr id="8" name="Title 1">
            <a:extLst>
              <a:ext uri="{FF2B5EF4-FFF2-40B4-BE49-F238E27FC236}">
                <a16:creationId xmlns:a16="http://schemas.microsoft.com/office/drawing/2014/main" id="{1334647E-B70C-FE48-93DC-474D663FB615}"/>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O PODER DAS</a:t>
            </a:r>
            <a:br>
              <a:rPr lang="en-US" sz="3600" dirty="0">
                <a:latin typeface="Avenir Next" panose="020B0503020202020204" pitchFamily="34" charset="0"/>
              </a:rPr>
            </a:br>
            <a:r>
              <a:rPr lang="en-US" sz="3600" b="1" dirty="0">
                <a:latin typeface="Avenir Next" panose="020B0503020202020204" pitchFamily="34" charset="0"/>
              </a:rPr>
              <a:t>PALAVRAS DE DEUS PARA VOCÊS</a:t>
            </a:r>
          </a:p>
        </p:txBody>
      </p:sp>
    </p:spTree>
    <p:extLst>
      <p:ext uri="{BB962C8B-B14F-4D97-AF65-F5344CB8AC3E}">
        <p14:creationId xmlns:p14="http://schemas.microsoft.com/office/powerpoint/2010/main" val="191399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9433886-50FF-624E-B510-303895AEC8A4}"/>
              </a:ext>
            </a:extLst>
          </p:cNvPr>
          <p:cNvSpPr>
            <a:spLocks noGrp="1"/>
          </p:cNvSpPr>
          <p:nvPr>
            <p:ph idx="1"/>
          </p:nvPr>
        </p:nvSpPr>
        <p:spPr>
          <a:xfrm>
            <a:off x="3622431" y="2311857"/>
            <a:ext cx="6805247" cy="4351338"/>
          </a:xfrm>
        </p:spPr>
        <p:txBody>
          <a:bodyPr/>
          <a:lstStyle/>
          <a:p>
            <a:pPr marL="0" indent="0" algn="ctr">
              <a:buNone/>
            </a:pPr>
            <a:r>
              <a:rPr lang="en-US" dirty="0"/>
              <a:t>“</a:t>
            </a:r>
            <a:r>
              <a:rPr lang="pt-PT" dirty="0"/>
              <a:t>Pois eu sei os planos que tenho para vós. São planos de prosperidade e não de desgraça, planos que se concretizarão num futuro de esperança.</a:t>
            </a:r>
            <a:r>
              <a:rPr lang="en-US" dirty="0"/>
              <a:t>”</a:t>
            </a:r>
          </a:p>
          <a:p>
            <a:pPr marL="0" indent="0" algn="ctr">
              <a:buNone/>
            </a:pPr>
            <a:endParaRPr lang="en-US" dirty="0"/>
          </a:p>
          <a:p>
            <a:pPr marL="0" indent="0" algn="ctr">
              <a:buNone/>
            </a:pPr>
            <a:r>
              <a:rPr lang="en-US" sz="1800" dirty="0"/>
              <a:t>Jeremias 29:11</a:t>
            </a:r>
          </a:p>
          <a:p>
            <a:pPr marL="0" indent="0">
              <a:buNone/>
            </a:pPr>
            <a:endParaRPr lang="en-US" dirty="0"/>
          </a:p>
        </p:txBody>
      </p:sp>
      <p:sp>
        <p:nvSpPr>
          <p:cNvPr id="8" name="Title 1">
            <a:extLst>
              <a:ext uri="{FF2B5EF4-FFF2-40B4-BE49-F238E27FC236}">
                <a16:creationId xmlns:a16="http://schemas.microsoft.com/office/drawing/2014/main" id="{3BEEB564-B31D-9248-9715-E4E8ABD2E088}"/>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O PODER DAS</a:t>
            </a:r>
            <a:br>
              <a:rPr lang="en-US" sz="3600" dirty="0">
                <a:latin typeface="Avenir Next" panose="020B0503020202020204" pitchFamily="34" charset="0"/>
              </a:rPr>
            </a:br>
            <a:r>
              <a:rPr lang="en-US" sz="3600" b="1" dirty="0">
                <a:latin typeface="Avenir Next" panose="020B0503020202020204" pitchFamily="34" charset="0"/>
              </a:rPr>
              <a:t>PALAVRAS DE DEUS PARA VOCÊS</a:t>
            </a:r>
          </a:p>
        </p:txBody>
      </p:sp>
    </p:spTree>
    <p:extLst>
      <p:ext uri="{BB962C8B-B14F-4D97-AF65-F5344CB8AC3E}">
        <p14:creationId xmlns:p14="http://schemas.microsoft.com/office/powerpoint/2010/main" val="409690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14903-3A13-FB42-AAEC-92C5BE27CBEB}"/>
              </a:ext>
            </a:extLst>
          </p:cNvPr>
          <p:cNvPicPr>
            <a:picLocks noChangeAspect="1"/>
          </p:cNvPicPr>
          <p:nvPr/>
        </p:nvPicPr>
        <p:blipFill>
          <a:blip r:embed="rId3"/>
          <a:stretch>
            <a:fillRect/>
          </a:stretch>
        </p:blipFill>
        <p:spPr>
          <a:xfrm>
            <a:off x="-82062" y="0"/>
            <a:ext cx="12274062" cy="6858000"/>
          </a:xfrm>
          <a:prstGeom prst="rect">
            <a:avLst/>
          </a:prstGeom>
        </p:spPr>
      </p:pic>
      <p:sp>
        <p:nvSpPr>
          <p:cNvPr id="3" name="Content Placeholder 2">
            <a:extLst>
              <a:ext uri="{FF2B5EF4-FFF2-40B4-BE49-F238E27FC236}">
                <a16:creationId xmlns:a16="http://schemas.microsoft.com/office/drawing/2014/main" id="{5845CD46-C5CA-3C40-9572-BFD7295061E0}"/>
              </a:ext>
            </a:extLst>
          </p:cNvPr>
          <p:cNvSpPr>
            <a:spLocks noGrp="1"/>
          </p:cNvSpPr>
          <p:nvPr>
            <p:ph idx="1"/>
          </p:nvPr>
        </p:nvSpPr>
        <p:spPr>
          <a:xfrm>
            <a:off x="1118302" y="2130601"/>
            <a:ext cx="9102969" cy="4570569"/>
          </a:xfrm>
        </p:spPr>
        <p:txBody>
          <a:bodyPr>
            <a:normAutofit/>
          </a:bodyPr>
          <a:lstStyle/>
          <a:p>
            <a:pPr marL="0" indent="0">
              <a:lnSpc>
                <a:spcPct val="100000"/>
              </a:lnSpc>
              <a:buNone/>
            </a:pPr>
            <a:r>
              <a:rPr lang="pt-PT" sz="2400" dirty="0"/>
              <a:t>Somos as </a:t>
            </a:r>
            <a:r>
              <a:rPr lang="pt-PT" sz="2400" b="1" dirty="0"/>
              <a:t>mãos e os pés</a:t>
            </a:r>
            <a:r>
              <a:rPr lang="pt-PT" sz="2400" dirty="0"/>
              <a:t> de Deus neste mundo.</a:t>
            </a:r>
          </a:p>
          <a:p>
            <a:pPr marL="0" indent="0">
              <a:lnSpc>
                <a:spcPct val="100000"/>
              </a:lnSpc>
              <a:buNone/>
            </a:pPr>
            <a:r>
              <a:rPr lang="pt-PT" sz="2400" dirty="0"/>
              <a:t>Representamos </a:t>
            </a:r>
            <a:r>
              <a:rPr lang="pt-PT" sz="2400" b="1" dirty="0"/>
              <a:t>o amor e o poder curador </a:t>
            </a:r>
            <a:r>
              <a:rPr lang="pt-PT" sz="2400" dirty="0"/>
              <a:t>de Deus.</a:t>
            </a:r>
          </a:p>
          <a:p>
            <a:pPr marL="0" indent="0">
              <a:lnSpc>
                <a:spcPct val="100000"/>
              </a:lnSpc>
              <a:buNone/>
            </a:pPr>
            <a:endParaRPr lang="en-US" sz="2400" dirty="0"/>
          </a:p>
          <a:p>
            <a:pPr marL="0" indent="0">
              <a:lnSpc>
                <a:spcPct val="100000"/>
              </a:lnSpc>
              <a:buNone/>
            </a:pPr>
            <a:r>
              <a:rPr lang="pt-PT" sz="2400" dirty="0"/>
              <a:t>Somos chamados a </a:t>
            </a:r>
            <a:r>
              <a:rPr lang="pt-PT" sz="2400" b="1" dirty="0"/>
              <a:t>tratarmo-nos uns aos outros </a:t>
            </a:r>
            <a:r>
              <a:rPr lang="pt-PT" sz="2400" dirty="0"/>
              <a:t>com amor e respeito.</a:t>
            </a:r>
          </a:p>
          <a:p>
            <a:pPr marL="914400" lvl="2" indent="0">
              <a:lnSpc>
                <a:spcPct val="100000"/>
              </a:lnSpc>
              <a:buNone/>
            </a:pPr>
            <a:r>
              <a:rPr lang="pt-PT" dirty="0"/>
              <a:t>“Se tiverem amor uns aos outros, toda a gente reconhecerá que são meus discípulos.” (João 13:34, 35).</a:t>
            </a:r>
          </a:p>
          <a:p>
            <a:pPr marL="0" indent="0">
              <a:lnSpc>
                <a:spcPct val="100000"/>
              </a:lnSpc>
              <a:buNone/>
            </a:pPr>
            <a:endParaRPr lang="pt-PT" sz="2400" dirty="0"/>
          </a:p>
          <a:p>
            <a:pPr marL="0" indent="0">
              <a:lnSpc>
                <a:spcPct val="100000"/>
              </a:lnSpc>
              <a:buNone/>
            </a:pPr>
            <a:r>
              <a:rPr lang="pt-PT" sz="2400" dirty="0"/>
              <a:t>Somos chamados a </a:t>
            </a:r>
            <a:r>
              <a:rPr lang="pt-PT" sz="2400" b="1" dirty="0"/>
              <a:t>ser agentes </a:t>
            </a:r>
            <a:r>
              <a:rPr lang="pt-PT" sz="2400" dirty="0"/>
              <a:t>de cura e apoio.</a:t>
            </a:r>
          </a:p>
          <a:p>
            <a:pPr marL="914400" lvl="2" indent="0">
              <a:lnSpc>
                <a:spcPct val="100000"/>
              </a:lnSpc>
              <a:buNone/>
            </a:pPr>
            <a:r>
              <a:rPr lang="pt-PT" dirty="0"/>
              <a:t>“Enfim, vivam em harmonia e com os mesmos sentimentos. Amem-se como irmãos e sejam compreensivos e humildes.” (1 Pedro 3:8). </a:t>
            </a:r>
          </a:p>
          <a:p>
            <a:pPr marL="0" indent="0">
              <a:lnSpc>
                <a:spcPct val="100000"/>
              </a:lnSpc>
              <a:buNone/>
            </a:pPr>
            <a:endParaRPr lang="en-US" sz="2400" dirty="0"/>
          </a:p>
        </p:txBody>
      </p:sp>
      <p:sp>
        <p:nvSpPr>
          <p:cNvPr id="8" name="Title 1">
            <a:extLst>
              <a:ext uri="{FF2B5EF4-FFF2-40B4-BE49-F238E27FC236}">
                <a16:creationId xmlns:a16="http://schemas.microsoft.com/office/drawing/2014/main" id="{82CAFE83-36A2-B646-987D-B007CE1E4702}"/>
              </a:ext>
            </a:extLst>
          </p:cNvPr>
          <p:cNvSpPr>
            <a:spLocks noGrp="1"/>
          </p:cNvSpPr>
          <p:nvPr>
            <p:ph type="title"/>
          </p:nvPr>
        </p:nvSpPr>
        <p:spPr>
          <a:xfrm>
            <a:off x="1828801" y="568139"/>
            <a:ext cx="9161585" cy="1325563"/>
          </a:xfrm>
        </p:spPr>
        <p:txBody>
          <a:bodyPr>
            <a:normAutofit/>
          </a:bodyPr>
          <a:lstStyle/>
          <a:p>
            <a:pPr algn="ctr"/>
            <a:r>
              <a:rPr lang="en-US" b="1" dirty="0"/>
              <a:t>end</a:t>
            </a:r>
            <a:r>
              <a:rPr lang="en-US" b="1" dirty="0">
                <a:solidFill>
                  <a:srgbClr val="C00000"/>
                </a:solidFill>
              </a:rPr>
              <a:t>it</a:t>
            </a:r>
            <a:r>
              <a:rPr lang="en-US" b="1" dirty="0"/>
              <a:t>now</a:t>
            </a:r>
            <a:r>
              <a:rPr lang="en-US" dirty="0"/>
              <a:t>®️ </a:t>
            </a:r>
            <a:br>
              <a:rPr lang="en-US" dirty="0"/>
            </a:br>
            <a:r>
              <a:rPr lang="pt-PT" sz="3200" dirty="0">
                <a:latin typeface="Avenir Next" panose="020B0503020202020204" pitchFamily="34" charset="0"/>
              </a:rPr>
              <a:t>O DIA DE ÊNFASE RELEMBRA-NOS</a:t>
            </a:r>
            <a:r>
              <a:rPr lang="en-US" sz="3600" dirty="0">
                <a:latin typeface="Avenir Next" panose="020B0503020202020204" pitchFamily="34" charset="0"/>
              </a:rPr>
              <a:t>:</a:t>
            </a:r>
            <a:endParaRPr lang="en-US" dirty="0">
              <a:latin typeface="Avenir Next" panose="020B0503020202020204" pitchFamily="34" charset="0"/>
            </a:endParaRPr>
          </a:p>
        </p:txBody>
      </p:sp>
    </p:spTree>
    <p:extLst>
      <p:ext uri="{BB962C8B-B14F-4D97-AF65-F5344CB8AC3E}">
        <p14:creationId xmlns:p14="http://schemas.microsoft.com/office/powerpoint/2010/main" val="209221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9E758F50-4329-DD43-8E19-91BA6BDFC8B9}"/>
              </a:ext>
            </a:extLst>
          </p:cNvPr>
          <p:cNvSpPr>
            <a:spLocks noGrp="1"/>
          </p:cNvSpPr>
          <p:nvPr>
            <p:ph type="title"/>
          </p:nvPr>
        </p:nvSpPr>
        <p:spPr>
          <a:xfrm>
            <a:off x="3252867" y="1769454"/>
            <a:ext cx="8511241" cy="1325563"/>
          </a:xfrm>
        </p:spPr>
        <p:txBody>
          <a:bodyPr>
            <a:normAutofit fontScale="90000"/>
          </a:bodyPr>
          <a:lstStyle/>
          <a:p>
            <a:pPr algn="ctr" fontAlgn="base"/>
            <a:r>
              <a:rPr lang="en-US" dirty="0">
                <a:latin typeface="Avenir Next" panose="020B0503020202020204" pitchFamily="34" charset="0"/>
              </a:rPr>
              <a:t>A VIOLÊNCIA IMPACTA </a:t>
            </a:r>
            <a:r>
              <a:rPr lang="en-US" b="1" dirty="0">
                <a:latin typeface="Avenir Next" panose="020B0503020202020204" pitchFamily="34" charset="0"/>
              </a:rPr>
              <a:t>TODA A GENTE</a:t>
            </a:r>
            <a:br>
              <a:rPr lang="en-US" dirty="0">
                <a:latin typeface="Avenir Next" panose="020B0503020202020204" pitchFamily="34" charset="0"/>
              </a:rPr>
            </a:br>
            <a:r>
              <a:rPr lang="en-US" b="1"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151BF6C-5749-0349-840B-2521CFF9325A}"/>
              </a:ext>
            </a:extLst>
          </p:cNvPr>
          <p:cNvSpPr>
            <a:spLocks noGrp="1"/>
          </p:cNvSpPr>
          <p:nvPr>
            <p:ph idx="1"/>
          </p:nvPr>
        </p:nvSpPr>
        <p:spPr>
          <a:xfrm>
            <a:off x="4277957" y="2560139"/>
            <a:ext cx="6175951" cy="3525864"/>
          </a:xfrm>
        </p:spPr>
        <p:txBody>
          <a:bodyPr/>
          <a:lstStyle/>
          <a:p>
            <a:pPr marL="0" indent="0" algn="ctr">
              <a:lnSpc>
                <a:spcPct val="100000"/>
              </a:lnSpc>
              <a:buNone/>
            </a:pPr>
            <a:r>
              <a:rPr lang="pt-PT" dirty="0"/>
              <a:t>O abuso psicológico é real e deixa consequências duradouras. As cicatrizes do abuso físico podem sarar, mas as do abuso emocional não se veem e podem demorar mais a curar. O abuso emocional pode destruir o valor próprio da pessoa e resultar em vergonha e baixa autoestima.</a:t>
            </a:r>
            <a:endParaRPr lang="en-US" dirty="0"/>
          </a:p>
        </p:txBody>
      </p:sp>
    </p:spTree>
    <p:extLst>
      <p:ext uri="{BB962C8B-B14F-4D97-AF65-F5344CB8AC3E}">
        <p14:creationId xmlns:p14="http://schemas.microsoft.com/office/powerpoint/2010/main" val="35632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5E2D87F1-C878-9747-AAB1-60246A875D9F}"/>
              </a:ext>
            </a:extLst>
          </p:cNvPr>
          <p:cNvSpPr>
            <a:spLocks noGrp="1"/>
          </p:cNvSpPr>
          <p:nvPr>
            <p:ph type="title"/>
          </p:nvPr>
        </p:nvSpPr>
        <p:spPr>
          <a:xfrm>
            <a:off x="688300" y="1114633"/>
            <a:ext cx="7211517" cy="1325563"/>
          </a:xfrm>
        </p:spPr>
        <p:txBody>
          <a:bodyPr>
            <a:normAutofit/>
          </a:bodyPr>
          <a:lstStyle/>
          <a:p>
            <a:r>
              <a:rPr lang="en-US" sz="3600" b="1" dirty="0">
                <a:latin typeface="Avenir Next" panose="020B0503020202020204" pitchFamily="34" charset="0"/>
              </a:rPr>
              <a:t>QUESTÕES </a:t>
            </a:r>
            <a:r>
              <a:rPr lang="en-US" sz="3600" dirty="0">
                <a:latin typeface="Avenir Next" panose="020B0503020202020204" pitchFamily="34" charset="0"/>
              </a:rPr>
              <a:t>A CONSIDERAR:</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4AD6C5E-CCD0-8741-9696-8571FBE844BF}"/>
              </a:ext>
            </a:extLst>
          </p:cNvPr>
          <p:cNvSpPr>
            <a:spLocks noGrp="1"/>
          </p:cNvSpPr>
          <p:nvPr>
            <p:ph idx="1"/>
          </p:nvPr>
        </p:nvSpPr>
        <p:spPr>
          <a:xfrm>
            <a:off x="748260" y="2305311"/>
            <a:ext cx="6072266" cy="3645786"/>
          </a:xfrm>
        </p:spPr>
        <p:txBody>
          <a:bodyPr>
            <a:normAutofit/>
          </a:bodyPr>
          <a:lstStyle/>
          <a:p>
            <a:pPr marL="171450" lvl="0" indent="-171450" fontAlgn="base">
              <a:lnSpc>
                <a:spcPct val="100000"/>
              </a:lnSpc>
            </a:pPr>
            <a:r>
              <a:rPr lang="pt-PT" dirty="0"/>
              <a:t>Se fossem vocês, saberiam reconhecer o abuso emocional? </a:t>
            </a:r>
          </a:p>
          <a:p>
            <a:pPr marL="171450" lvl="0" indent="-171450" fontAlgn="base">
              <a:lnSpc>
                <a:spcPct val="100000"/>
              </a:lnSpc>
            </a:pPr>
            <a:r>
              <a:rPr lang="pt-PT" dirty="0"/>
              <a:t>Como reagiriam se estivessem a ser abusadas psicologicamente? </a:t>
            </a:r>
          </a:p>
          <a:p>
            <a:pPr marL="171450" lvl="0" indent="-171450" fontAlgn="base">
              <a:lnSpc>
                <a:spcPct val="100000"/>
              </a:lnSpc>
            </a:pPr>
            <a:r>
              <a:rPr lang="pt-PT" dirty="0"/>
              <a:t>O que dizem a Bíblia e a pena inspirada?</a:t>
            </a:r>
          </a:p>
        </p:txBody>
      </p:sp>
    </p:spTree>
    <p:extLst>
      <p:ext uri="{BB962C8B-B14F-4D97-AF65-F5344CB8AC3E}">
        <p14:creationId xmlns:p14="http://schemas.microsoft.com/office/powerpoint/2010/main" val="22709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041DCC-EA83-9940-9431-A039F27EFFF1}"/>
              </a:ext>
            </a:extLst>
          </p:cNvPr>
          <p:cNvPicPr>
            <a:picLocks noChangeAspect="1"/>
          </p:cNvPicPr>
          <p:nvPr/>
        </p:nvPicPr>
        <p:blipFill>
          <a:blip r:embed="rId3"/>
          <a:stretch>
            <a:fillRect/>
          </a:stretch>
        </p:blipFill>
        <p:spPr>
          <a:xfrm>
            <a:off x="0" y="18655"/>
            <a:ext cx="12179300" cy="6858000"/>
          </a:xfrm>
          <a:prstGeom prst="rect">
            <a:avLst/>
          </a:prstGeom>
        </p:spPr>
      </p:pic>
      <p:sp>
        <p:nvSpPr>
          <p:cNvPr id="2" name="Title 1">
            <a:extLst>
              <a:ext uri="{FF2B5EF4-FFF2-40B4-BE49-F238E27FC236}">
                <a16:creationId xmlns:a16="http://schemas.microsoft.com/office/drawing/2014/main" id="{0D3F6C9A-7230-F54A-AF2F-590371720C98}"/>
              </a:ext>
            </a:extLst>
          </p:cNvPr>
          <p:cNvSpPr>
            <a:spLocks noGrp="1"/>
          </p:cNvSpPr>
          <p:nvPr>
            <p:ph type="title"/>
          </p:nvPr>
        </p:nvSpPr>
        <p:spPr>
          <a:xfrm>
            <a:off x="2882349" y="881836"/>
            <a:ext cx="8360142" cy="1325563"/>
          </a:xfrm>
        </p:spPr>
        <p:txBody>
          <a:bodyPr>
            <a:normAutofit/>
          </a:bodyPr>
          <a:lstStyle/>
          <a:p>
            <a:r>
              <a:rPr lang="en-US" sz="3600" b="1" dirty="0">
                <a:latin typeface="Avenir Next" panose="020B0503020202020204" pitchFamily="34" charset="0"/>
              </a:rPr>
              <a:t>AGRESSÃO</a:t>
            </a:r>
            <a:r>
              <a:rPr lang="en-US" sz="3600" dirty="0">
                <a:latin typeface="Avenir Next" panose="020B0503020202020204" pitchFamily="34" charset="0"/>
              </a:rPr>
              <a:t> PSICOLÓGICA</a:t>
            </a:r>
          </a:p>
        </p:txBody>
      </p:sp>
      <p:sp>
        <p:nvSpPr>
          <p:cNvPr id="6" name="Text Placeholder 5">
            <a:extLst>
              <a:ext uri="{FF2B5EF4-FFF2-40B4-BE49-F238E27FC236}">
                <a16:creationId xmlns:a16="http://schemas.microsoft.com/office/drawing/2014/main" id="{CF863F91-B4F9-694F-BB49-EE5277C5B10F}"/>
              </a:ext>
            </a:extLst>
          </p:cNvPr>
          <p:cNvSpPr>
            <a:spLocks noGrp="1"/>
          </p:cNvSpPr>
          <p:nvPr>
            <p:ph type="body" idx="1"/>
          </p:nvPr>
        </p:nvSpPr>
        <p:spPr>
          <a:xfrm>
            <a:off x="534990" y="2152196"/>
            <a:ext cx="5157787" cy="823912"/>
          </a:xfrm>
        </p:spPr>
        <p:txBody>
          <a:bodyPr>
            <a:normAutofit/>
          </a:bodyPr>
          <a:lstStyle/>
          <a:p>
            <a:pPr algn="ctr">
              <a:lnSpc>
                <a:spcPct val="100000"/>
              </a:lnSpc>
            </a:pPr>
            <a:r>
              <a:rPr lang="en-US" sz="1600" dirty="0">
                <a:latin typeface="Avenir Next" panose="020B0503020202020204" pitchFamily="34" charset="0"/>
              </a:rPr>
              <a:t>AMBOS OS GÉNEROS PERPRETAM ELEVADAS TAXAS DE </a:t>
            </a:r>
            <a:r>
              <a:rPr lang="en-US" sz="1600" dirty="0">
                <a:solidFill>
                  <a:srgbClr val="C00000"/>
                </a:solidFill>
                <a:latin typeface="Avenir Next" panose="020B0503020202020204" pitchFamily="34" charset="0"/>
              </a:rPr>
              <a:t>AGRESSÃO PSICOLÓGICA.</a:t>
            </a:r>
          </a:p>
        </p:txBody>
      </p:sp>
      <p:sp>
        <p:nvSpPr>
          <p:cNvPr id="3" name="Content Placeholder 2">
            <a:extLst>
              <a:ext uri="{FF2B5EF4-FFF2-40B4-BE49-F238E27FC236}">
                <a16:creationId xmlns:a16="http://schemas.microsoft.com/office/drawing/2014/main" id="{D55C7C17-7F17-B448-8D2E-257DB6BDAE4E}"/>
              </a:ext>
            </a:extLst>
          </p:cNvPr>
          <p:cNvSpPr>
            <a:spLocks noGrp="1"/>
          </p:cNvSpPr>
          <p:nvPr>
            <p:ph sz="half" idx="2"/>
          </p:nvPr>
        </p:nvSpPr>
        <p:spPr>
          <a:xfrm>
            <a:off x="769450" y="3128507"/>
            <a:ext cx="5157787" cy="3972998"/>
          </a:xfrm>
        </p:spPr>
        <p:txBody>
          <a:bodyPr>
            <a:normAutofit/>
          </a:bodyPr>
          <a:lstStyle/>
          <a:p>
            <a:r>
              <a:rPr lang="pt-PT" sz="2000" dirty="0"/>
              <a:t>Ambos os géneros relatam exposição ao </a:t>
            </a:r>
            <a:r>
              <a:rPr lang="pt-PT" sz="2000" b="1" dirty="0">
                <a:solidFill>
                  <a:srgbClr val="C00000"/>
                </a:solidFill>
              </a:rPr>
              <a:t>abuso </a:t>
            </a:r>
            <a:r>
              <a:rPr lang="pt-PT" sz="2000" dirty="0"/>
              <a:t>durante a sua vida</a:t>
            </a:r>
            <a:r>
              <a:rPr lang="pt-PT" sz="2000" dirty="0">
                <a:solidFill>
                  <a:srgbClr val="FF0000"/>
                </a:solidFill>
              </a:rPr>
              <a:t>.</a:t>
            </a:r>
          </a:p>
          <a:p>
            <a:r>
              <a:rPr lang="pt-PT" sz="2000" dirty="0"/>
              <a:t>A taxa de vivência de </a:t>
            </a:r>
            <a:r>
              <a:rPr lang="pt-PT" sz="2000" b="1" dirty="0">
                <a:solidFill>
                  <a:srgbClr val="C00000"/>
                </a:solidFill>
              </a:rPr>
              <a:t>agressão psicológica</a:t>
            </a:r>
            <a:r>
              <a:rPr lang="pt-PT" sz="2000" b="1" dirty="0">
                <a:solidFill>
                  <a:srgbClr val="0070C0"/>
                </a:solidFill>
              </a:rPr>
              <a:t> </a:t>
            </a:r>
            <a:r>
              <a:rPr lang="pt-PT" sz="2000" dirty="0"/>
              <a:t>é quase idêntica:</a:t>
            </a:r>
          </a:p>
          <a:p>
            <a:pPr lvl="1"/>
            <a:r>
              <a:rPr lang="pt-PT" sz="1800" dirty="0"/>
              <a:t>Homens 48.8% (quase metade)</a:t>
            </a:r>
          </a:p>
          <a:p>
            <a:pPr lvl="1"/>
            <a:r>
              <a:rPr lang="pt-PT" sz="1800" dirty="0"/>
              <a:t>Mulheres 48.4% (quase metade)</a:t>
            </a:r>
          </a:p>
        </p:txBody>
      </p:sp>
      <p:sp>
        <p:nvSpPr>
          <p:cNvPr id="7" name="Text Placeholder 6">
            <a:extLst>
              <a:ext uri="{FF2B5EF4-FFF2-40B4-BE49-F238E27FC236}">
                <a16:creationId xmlns:a16="http://schemas.microsoft.com/office/drawing/2014/main" id="{0A69FF14-0CC5-B741-BB87-23F14D1354CF}"/>
              </a:ext>
            </a:extLst>
          </p:cNvPr>
          <p:cNvSpPr>
            <a:spLocks noGrp="1"/>
          </p:cNvSpPr>
          <p:nvPr>
            <p:ph type="body" sz="quarter" idx="3"/>
          </p:nvPr>
        </p:nvSpPr>
        <p:spPr>
          <a:xfrm>
            <a:off x="5427785" y="2152195"/>
            <a:ext cx="5224223" cy="788743"/>
          </a:xfrm>
        </p:spPr>
        <p:txBody>
          <a:bodyPr>
            <a:normAutofit/>
          </a:bodyPr>
          <a:lstStyle/>
          <a:p>
            <a:pPr algn="ctr">
              <a:lnSpc>
                <a:spcPct val="100000"/>
              </a:lnSpc>
            </a:pPr>
            <a:r>
              <a:rPr lang="en-US" sz="1600" dirty="0">
                <a:latin typeface="Avenir Next" panose="020B0503020202020204" pitchFamily="34" charset="0"/>
              </a:rPr>
              <a:t>A DIFERENÇA ESTÁ NA FORMA DAS </a:t>
            </a:r>
          </a:p>
          <a:p>
            <a:pPr algn="ctr">
              <a:lnSpc>
                <a:spcPct val="100000"/>
              </a:lnSpc>
            </a:pPr>
            <a:r>
              <a:rPr lang="en-US" sz="1600" dirty="0">
                <a:solidFill>
                  <a:srgbClr val="C00000"/>
                </a:solidFill>
                <a:latin typeface="Avenir Next" panose="020B0503020202020204" pitchFamily="34" charset="0"/>
              </a:rPr>
              <a:t>AGRESSÕES PSICOLÓGICAS.</a:t>
            </a:r>
          </a:p>
        </p:txBody>
      </p:sp>
      <p:sp>
        <p:nvSpPr>
          <p:cNvPr id="4" name="Content Placeholder 3">
            <a:extLst>
              <a:ext uri="{FF2B5EF4-FFF2-40B4-BE49-F238E27FC236}">
                <a16:creationId xmlns:a16="http://schemas.microsoft.com/office/drawing/2014/main" id="{C3FFBB05-D8DF-FD46-870E-70873BCC38EF}"/>
              </a:ext>
            </a:extLst>
          </p:cNvPr>
          <p:cNvSpPr>
            <a:spLocks noGrp="1"/>
          </p:cNvSpPr>
          <p:nvPr>
            <p:ph sz="quarter" idx="4"/>
          </p:nvPr>
        </p:nvSpPr>
        <p:spPr>
          <a:xfrm>
            <a:off x="6101862" y="3128507"/>
            <a:ext cx="4425461" cy="3972998"/>
          </a:xfrm>
        </p:spPr>
        <p:txBody>
          <a:bodyPr>
            <a:normAutofit/>
          </a:bodyPr>
          <a:lstStyle/>
          <a:p>
            <a:r>
              <a:rPr lang="pt-PT" sz="2000" dirty="0"/>
              <a:t>Cônjuges alvo de </a:t>
            </a:r>
            <a:r>
              <a:rPr lang="pt-PT" sz="2000" b="1" dirty="0">
                <a:solidFill>
                  <a:srgbClr val="C00000"/>
                </a:solidFill>
              </a:rPr>
              <a:t>agressão expressiva</a:t>
            </a:r>
            <a:r>
              <a:rPr lang="pt-PT" sz="2000" dirty="0">
                <a:solidFill>
                  <a:srgbClr val="0070C0"/>
                </a:solidFill>
              </a:rPr>
              <a:t> </a:t>
            </a:r>
            <a:r>
              <a:rPr lang="pt-PT" sz="2000" dirty="0"/>
              <a:t>por um companheiro:</a:t>
            </a:r>
          </a:p>
          <a:p>
            <a:pPr lvl="1"/>
            <a:r>
              <a:rPr lang="pt-PT" sz="1800" dirty="0"/>
              <a:t>Homens 32% (3 em 10)</a:t>
            </a:r>
          </a:p>
          <a:p>
            <a:pPr lvl="1"/>
            <a:r>
              <a:rPr lang="pt-PT" sz="1800" dirty="0"/>
              <a:t>Mulheres 40% (4 em 10)</a:t>
            </a:r>
          </a:p>
          <a:p>
            <a:r>
              <a:rPr lang="pt-PT" sz="2000" dirty="0"/>
              <a:t>Cônjuges alvo de </a:t>
            </a:r>
            <a:r>
              <a:rPr lang="pt-PT" sz="2000" b="1" dirty="0">
                <a:solidFill>
                  <a:srgbClr val="C00000"/>
                </a:solidFill>
              </a:rPr>
              <a:t>controlo coercivo </a:t>
            </a:r>
            <a:r>
              <a:rPr lang="pt-PT" sz="2000" dirty="0"/>
              <a:t>por um companheiro:</a:t>
            </a:r>
          </a:p>
          <a:p>
            <a:pPr lvl="1"/>
            <a:r>
              <a:rPr lang="pt-PT" sz="1800" dirty="0"/>
              <a:t>Homens 42.5% (4 em 10)</a:t>
            </a:r>
          </a:p>
          <a:p>
            <a:pPr lvl="1"/>
            <a:r>
              <a:rPr lang="pt-PT" sz="1800" dirty="0"/>
              <a:t>Mulheres 41.1% (4 em 10)</a:t>
            </a:r>
          </a:p>
        </p:txBody>
      </p:sp>
      <p:sp>
        <p:nvSpPr>
          <p:cNvPr id="8" name="TextBox 7">
            <a:extLst>
              <a:ext uri="{FF2B5EF4-FFF2-40B4-BE49-F238E27FC236}">
                <a16:creationId xmlns:a16="http://schemas.microsoft.com/office/drawing/2014/main" id="{9474E439-66BD-C747-ADE5-456600459605}"/>
              </a:ext>
            </a:extLst>
          </p:cNvPr>
          <p:cNvSpPr txBox="1"/>
          <p:nvPr/>
        </p:nvSpPr>
        <p:spPr>
          <a:xfrm>
            <a:off x="-348715" y="5868968"/>
            <a:ext cx="11307651" cy="369332"/>
          </a:xfrm>
          <a:prstGeom prst="rect">
            <a:avLst/>
          </a:prstGeom>
          <a:noFill/>
        </p:spPr>
        <p:txBody>
          <a:bodyPr wrap="square" rtlCol="0">
            <a:spAutoFit/>
          </a:bodyPr>
          <a:lstStyle/>
          <a:p>
            <a:pPr algn="ctr"/>
            <a:r>
              <a:rPr lang="pt-PT" i="1" dirty="0"/>
              <a:t>A verdade é que, quer homens quer mulheres perpetram abuso emocional e verbal para com os seus parceiros. </a:t>
            </a:r>
            <a:endParaRPr lang="en-US" i="1" dirty="0"/>
          </a:p>
        </p:txBody>
      </p:sp>
    </p:spTree>
    <p:extLst>
      <p:ext uri="{BB962C8B-B14F-4D97-AF65-F5344CB8AC3E}">
        <p14:creationId xmlns:p14="http://schemas.microsoft.com/office/powerpoint/2010/main" val="633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id="{762770FE-57ED-964E-A98A-6FADD93A2BA2}"/>
              </a:ext>
            </a:extLst>
          </p:cNvPr>
          <p:cNvSpPr>
            <a:spLocks noGrp="1"/>
          </p:cNvSpPr>
          <p:nvPr>
            <p:ph type="body" idx="1"/>
          </p:nvPr>
        </p:nvSpPr>
        <p:spPr/>
        <p:txBody>
          <a:bodyPr/>
          <a:lstStyle/>
          <a:p>
            <a:r>
              <a:rPr lang="en-US" dirty="0"/>
              <a:t>SEMELHANÇAS</a:t>
            </a:r>
          </a:p>
        </p:txBody>
      </p:sp>
      <p:sp>
        <p:nvSpPr>
          <p:cNvPr id="5" name="Content Placeholder 4">
            <a:extLst>
              <a:ext uri="{FF2B5EF4-FFF2-40B4-BE49-F238E27FC236}">
                <a16:creationId xmlns:a16="http://schemas.microsoft.com/office/drawing/2014/main" id="{FB125F92-8014-7441-AE5A-DFB82EF02201}"/>
              </a:ext>
            </a:extLst>
          </p:cNvPr>
          <p:cNvSpPr>
            <a:spLocks noGrp="1"/>
          </p:cNvSpPr>
          <p:nvPr>
            <p:ph sz="half" idx="2"/>
          </p:nvPr>
        </p:nvSpPr>
        <p:spPr>
          <a:xfrm>
            <a:off x="839788" y="2505075"/>
            <a:ext cx="5157787" cy="3908604"/>
          </a:xfrm>
        </p:spPr>
        <p:txBody>
          <a:bodyPr>
            <a:normAutofit/>
          </a:bodyPr>
          <a:lstStyle/>
          <a:p>
            <a:pPr marL="0" indent="0">
              <a:buNone/>
            </a:pPr>
            <a:r>
              <a:rPr lang="en-US" sz="2400" dirty="0"/>
              <a:t>Para ambos:</a:t>
            </a:r>
          </a:p>
          <a:p>
            <a:r>
              <a:rPr lang="pt-PT" sz="2400" b="1" dirty="0">
                <a:solidFill>
                  <a:srgbClr val="C00000"/>
                </a:solidFill>
              </a:rPr>
              <a:t>Ser chamado de nomes </a:t>
            </a:r>
            <a:r>
              <a:rPr lang="pt-PT" sz="2400" dirty="0"/>
              <a:t>é a forma mais comum de agressão expressiva, i.e. feia, gorda, louca, estúpida; também ser </a:t>
            </a:r>
            <a:r>
              <a:rPr lang="pt-PT" sz="2400" b="1" dirty="0">
                <a:solidFill>
                  <a:srgbClr val="C00000"/>
                </a:solidFill>
              </a:rPr>
              <a:t>humilhada</a:t>
            </a:r>
            <a:r>
              <a:rPr lang="pt-PT" sz="2400" dirty="0"/>
              <a:t>, insultada, e ridicularizada.</a:t>
            </a:r>
          </a:p>
          <a:p>
            <a:r>
              <a:rPr lang="pt-PT" sz="2400" dirty="0"/>
              <a:t>Ter de </a:t>
            </a:r>
            <a:r>
              <a:rPr lang="pt-PT" sz="2400" b="1" dirty="0">
                <a:solidFill>
                  <a:srgbClr val="C00000"/>
                </a:solidFill>
              </a:rPr>
              <a:t>relatar onde está a toda a hora </a:t>
            </a:r>
            <a:r>
              <a:rPr lang="pt-PT" sz="2400" dirty="0"/>
              <a:t>é a forma mais comum de controlo coercivo.</a:t>
            </a:r>
          </a:p>
        </p:txBody>
      </p:sp>
      <p:sp>
        <p:nvSpPr>
          <p:cNvPr id="6" name="Text Placeholder 5">
            <a:extLst>
              <a:ext uri="{FF2B5EF4-FFF2-40B4-BE49-F238E27FC236}">
                <a16:creationId xmlns:a16="http://schemas.microsoft.com/office/drawing/2014/main" id="{76D594F6-0A20-9C4E-837C-1E95873565B0}"/>
              </a:ext>
            </a:extLst>
          </p:cNvPr>
          <p:cNvSpPr>
            <a:spLocks noGrp="1"/>
          </p:cNvSpPr>
          <p:nvPr>
            <p:ph type="body" sz="quarter" idx="3"/>
          </p:nvPr>
        </p:nvSpPr>
        <p:spPr>
          <a:xfrm>
            <a:off x="6219092" y="1681163"/>
            <a:ext cx="5183188" cy="823912"/>
          </a:xfrm>
        </p:spPr>
        <p:txBody>
          <a:bodyPr/>
          <a:lstStyle/>
          <a:p>
            <a:r>
              <a:rPr lang="en-US" dirty="0"/>
              <a:t>DIFERENÇAS</a:t>
            </a:r>
          </a:p>
        </p:txBody>
      </p:sp>
      <p:sp>
        <p:nvSpPr>
          <p:cNvPr id="7" name="Content Placeholder 6">
            <a:extLst>
              <a:ext uri="{FF2B5EF4-FFF2-40B4-BE49-F238E27FC236}">
                <a16:creationId xmlns:a16="http://schemas.microsoft.com/office/drawing/2014/main" id="{E5E2967B-5F0E-1C43-A0EA-451FFDE71C49}"/>
              </a:ext>
            </a:extLst>
          </p:cNvPr>
          <p:cNvSpPr>
            <a:spLocks noGrp="1"/>
          </p:cNvSpPr>
          <p:nvPr>
            <p:ph sz="quarter" idx="4"/>
          </p:nvPr>
        </p:nvSpPr>
        <p:spPr>
          <a:xfrm>
            <a:off x="6172200" y="2505074"/>
            <a:ext cx="4003431" cy="3805573"/>
          </a:xfrm>
        </p:spPr>
        <p:txBody>
          <a:bodyPr>
            <a:normAutofit lnSpcReduction="10000"/>
          </a:bodyPr>
          <a:lstStyle/>
          <a:p>
            <a:r>
              <a:rPr lang="pt-PT" sz="2400" dirty="0"/>
              <a:t>As mulheres relatam mais frequentemente ser-lhes pedido que reportem onde estão constantemente.</a:t>
            </a:r>
          </a:p>
          <a:p>
            <a:r>
              <a:rPr lang="pt-PT" sz="2400" dirty="0"/>
              <a:t>Os homens normalmente são mais insultados; também relataram testemunhar a sua parceira ficar tão furiosa que a situação pareceu estar perigosa. </a:t>
            </a:r>
          </a:p>
        </p:txBody>
      </p:sp>
      <p:sp>
        <p:nvSpPr>
          <p:cNvPr id="11" name="Title 1">
            <a:extLst>
              <a:ext uri="{FF2B5EF4-FFF2-40B4-BE49-F238E27FC236}">
                <a16:creationId xmlns:a16="http://schemas.microsoft.com/office/drawing/2014/main" id="{3020373D-CA32-B64F-B35A-15AE0871AA57}"/>
              </a:ext>
            </a:extLst>
          </p:cNvPr>
          <p:cNvSpPr>
            <a:spLocks noGrp="1"/>
          </p:cNvSpPr>
          <p:nvPr>
            <p:ph type="title"/>
          </p:nvPr>
        </p:nvSpPr>
        <p:spPr>
          <a:xfrm>
            <a:off x="2860431" y="599585"/>
            <a:ext cx="8436342" cy="1325563"/>
          </a:xfrm>
        </p:spPr>
        <p:txBody>
          <a:bodyPr>
            <a:normAutofit/>
          </a:bodyPr>
          <a:lstStyle/>
          <a:p>
            <a:r>
              <a:rPr lang="en-US" sz="3600" b="1" dirty="0">
                <a:latin typeface="Avenir Next" panose="020B0503020202020204" pitchFamily="34" charset="0"/>
              </a:rPr>
              <a:t>AGRESSÃO </a:t>
            </a:r>
            <a:r>
              <a:rPr lang="en-US" sz="3600" dirty="0">
                <a:latin typeface="Avenir Next" panose="020B0503020202020204" pitchFamily="34" charset="0"/>
              </a:rPr>
              <a:t>PSICOLÓGICA</a:t>
            </a:r>
          </a:p>
        </p:txBody>
      </p:sp>
    </p:spTree>
    <p:extLst>
      <p:ext uri="{BB962C8B-B14F-4D97-AF65-F5344CB8AC3E}">
        <p14:creationId xmlns:p14="http://schemas.microsoft.com/office/powerpoint/2010/main" val="3650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CE90DF2-3D7F-4646-AFED-B2AE46398FDA}"/>
              </a:ext>
            </a:extLst>
          </p:cNvPr>
          <p:cNvSpPr>
            <a:spLocks noGrp="1"/>
          </p:cNvSpPr>
          <p:nvPr>
            <p:ph type="title"/>
          </p:nvPr>
        </p:nvSpPr>
        <p:spPr>
          <a:xfrm>
            <a:off x="720970" y="611308"/>
            <a:ext cx="10515600" cy="1325563"/>
          </a:xfrm>
        </p:spPr>
        <p:txBody>
          <a:bodyPr>
            <a:normAutofit/>
          </a:bodyPr>
          <a:lstStyle/>
          <a:p>
            <a:pPr algn="ctr"/>
            <a:r>
              <a:rPr lang="en-US" sz="3600" b="1" dirty="0">
                <a:latin typeface="Avenir Next" panose="020B0503020202020204" pitchFamily="34" charset="0"/>
              </a:rPr>
              <a:t>ABUSO EMOCIONAL</a:t>
            </a:r>
            <a:br>
              <a:rPr lang="en-US" sz="3600" dirty="0">
                <a:latin typeface="Avenir Next" panose="020B0503020202020204" pitchFamily="34" charset="0"/>
              </a:rPr>
            </a:br>
            <a:r>
              <a:rPr lang="en-US" sz="3600" dirty="0">
                <a:latin typeface="Avenir Next" panose="020B0503020202020204" pitchFamily="34" charset="0"/>
              </a:rPr>
              <a:t>NA INFÂNCIA ADVENTISTA</a:t>
            </a:r>
          </a:p>
        </p:txBody>
      </p:sp>
      <p:sp>
        <p:nvSpPr>
          <p:cNvPr id="3" name="Content Placeholder 2">
            <a:extLst>
              <a:ext uri="{FF2B5EF4-FFF2-40B4-BE49-F238E27FC236}">
                <a16:creationId xmlns:a16="http://schemas.microsoft.com/office/drawing/2014/main" id="{77A3D993-D61D-E242-BC36-45C1EB8C0D17}"/>
              </a:ext>
            </a:extLst>
          </p:cNvPr>
          <p:cNvSpPr>
            <a:spLocks noGrp="1"/>
          </p:cNvSpPr>
          <p:nvPr>
            <p:ph idx="1"/>
          </p:nvPr>
        </p:nvSpPr>
        <p:spPr>
          <a:xfrm>
            <a:off x="1693981" y="2517282"/>
            <a:ext cx="8258908" cy="3074624"/>
          </a:xfrm>
        </p:spPr>
        <p:txBody>
          <a:bodyPr>
            <a:normAutofit lnSpcReduction="10000"/>
          </a:bodyPr>
          <a:lstStyle/>
          <a:p>
            <a:r>
              <a:rPr lang="pt-PT" sz="2400" dirty="0"/>
              <a:t>Entre os Adultos Adventistas do estudo (10,283) que relataram ter vivido abuso emocional por um progenitor antes dos 18 anos de idade:</a:t>
            </a:r>
          </a:p>
          <a:p>
            <a:pPr lvl="1"/>
            <a:r>
              <a:rPr lang="pt-PT" dirty="0"/>
              <a:t>39% de mulheres no estudo</a:t>
            </a:r>
          </a:p>
          <a:p>
            <a:pPr lvl="1"/>
            <a:r>
              <a:rPr lang="pt-PT" dirty="0"/>
              <a:t>35% de homens no estudo</a:t>
            </a:r>
          </a:p>
          <a:p>
            <a:r>
              <a:rPr lang="pt-PT" sz="2400" dirty="0"/>
              <a:t>Relataram que a exposição a este abuso teve um </a:t>
            </a:r>
            <a:r>
              <a:rPr lang="pt-PT" sz="2400" b="1" dirty="0"/>
              <a:t>impacto negativo </a:t>
            </a:r>
            <a:r>
              <a:rPr lang="pt-PT" sz="2400" dirty="0"/>
              <a:t>na sua saúde física e mental, independentemente da  </a:t>
            </a:r>
            <a:r>
              <a:rPr lang="pt-PT" sz="2400" b="1" dirty="0"/>
              <a:t>idade, género, vencimento ou escolhas de vida </a:t>
            </a:r>
            <a:r>
              <a:rPr lang="pt-PT" sz="2400" dirty="0"/>
              <a:t>(alimentação saudável ou exercício).</a:t>
            </a:r>
          </a:p>
        </p:txBody>
      </p:sp>
    </p:spTree>
    <p:extLst>
      <p:ext uri="{BB962C8B-B14F-4D97-AF65-F5344CB8AC3E}">
        <p14:creationId xmlns:p14="http://schemas.microsoft.com/office/powerpoint/2010/main" val="48794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4814</TotalTime>
  <Words>6131</Words>
  <Application>Microsoft Office PowerPoint</Application>
  <PresentationFormat>Ecrã Panorâmico</PresentationFormat>
  <Paragraphs>421</Paragraphs>
  <Slides>31</Slides>
  <Notes>31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31</vt:i4>
      </vt:variant>
    </vt:vector>
  </HeadingPairs>
  <TitlesOfParts>
    <vt:vector size="38" baseType="lpstr">
      <vt:lpstr>Arial</vt:lpstr>
      <vt:lpstr>Avenir Next</vt:lpstr>
      <vt:lpstr>Avenir Roman</vt:lpstr>
      <vt:lpstr>Calibri</vt:lpstr>
      <vt:lpstr>Calibri Light</vt:lpstr>
      <vt:lpstr>SignPainter HouseScript</vt:lpstr>
      <vt:lpstr>Office Theme</vt:lpstr>
      <vt:lpstr>PALAVRAS  que   FEREM</vt:lpstr>
      <vt:lpstr>Apresentação do PowerPoint</vt:lpstr>
      <vt:lpstr>enditnow®️  O DIA DE ÊNFASE RELEMBRA-NOS:</vt:lpstr>
      <vt:lpstr>enditnow®️  O DIA DE ÊNFASE RELEMBRA-NOS:</vt:lpstr>
      <vt:lpstr>A VIOLÊNCIA IMPACTA TODA A GENTE   </vt:lpstr>
      <vt:lpstr>QUESTÕES A CONSIDERAR: </vt:lpstr>
      <vt:lpstr>AGRESSÃO PSICOLÓGICA</vt:lpstr>
      <vt:lpstr>AGRESSÃO PSICOLÓGICA</vt:lpstr>
      <vt:lpstr>ABUSO EMOCIONAL NA INFÂNCIA ADVENTISTA</vt:lpstr>
      <vt:lpstr>DEFINIR ABUSO EMOCIONAL</vt:lpstr>
      <vt:lpstr>O ABUSO EMOCIONAL É. . .</vt:lpstr>
      <vt:lpstr>O QUE É O ABUSO EMOCIONAL?</vt:lpstr>
      <vt:lpstr>SINAIS DE ABUSO EMOCIONAL</vt:lpstr>
      <vt:lpstr>AUTO-TESTE DE ABUSO EMOCIONAL</vt:lpstr>
      <vt:lpstr>Apresentação do PowerPoint</vt:lpstr>
      <vt:lpstr>COMO REAGIR SE ESTIVER A SER ABUSADA EMOCIONALMENTE</vt:lpstr>
      <vt:lpstr>Apresentação do PowerPoint</vt:lpstr>
      <vt:lpstr>PROCURE CONFORTO, CURA E SABEDORIA DE DEUS</vt:lpstr>
      <vt:lpstr>Apresentação do PowerPoint</vt:lpstr>
      <vt:lpstr>O PODER DAS PALAVRAS</vt:lpstr>
      <vt:lpstr>O PODER DAS PALAVRAS DE ABIGAIL</vt:lpstr>
      <vt:lpstr>O PODER DAS PALAVRAS TERNAS</vt:lpstr>
      <vt:lpstr>O PODER DAS PALAVRAS TERNAS</vt:lpstr>
      <vt:lpstr>O PODER DAS PALAVRAS RESPEITOSAS</vt:lpstr>
      <vt:lpstr>O PODER DAS PALAVRAS RESPEITOSAS</vt:lpstr>
      <vt:lpstr>O PODER DAS PALAVRAS SUBMISSAS E UNIDAS </vt:lpstr>
      <vt:lpstr>Apresentação do PowerPoint</vt:lpstr>
      <vt:lpstr>O PODER DA  PALAVRA DE DEUS PARA VOCÊS</vt:lpstr>
      <vt:lpstr>O PODER DA PALAVRA DE DEUS PARA VOCÊS</vt:lpstr>
      <vt:lpstr>O PODER DAS PALAVRAS DE DEUS PARA VOCÊS</vt:lpstr>
      <vt:lpstr>O PODER DAS PALAVRAS DE DEUS PARA VOCÊS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Raquel Silva</cp:lastModifiedBy>
  <cp:revision>128</cp:revision>
  <dcterms:created xsi:type="dcterms:W3CDTF">2018-03-26T16:10:36Z</dcterms:created>
  <dcterms:modified xsi:type="dcterms:W3CDTF">2018-08-01T16:03:53Z</dcterms:modified>
</cp:coreProperties>
</file>